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75" r:id="rId6"/>
    <p:sldId id="276" r:id="rId7"/>
    <p:sldId id="277" r:id="rId8"/>
    <p:sldId id="274" r:id="rId9"/>
    <p:sldId id="267" r:id="rId10"/>
    <p:sldId id="268" r:id="rId11"/>
    <p:sldId id="273" r:id="rId12"/>
  </p:sldIdLst>
  <p:sldSz cx="12801600" cy="9601200" type="A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6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976372"/>
            <a:ext cx="10881360" cy="2016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5376672"/>
            <a:ext cx="896112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8FC54B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D505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8FC54B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D505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8FC54B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5968" y="1677923"/>
            <a:ext cx="11789410" cy="0"/>
          </a:xfrm>
          <a:custGeom>
            <a:avLst/>
            <a:gdLst/>
            <a:ahLst/>
            <a:cxnLst/>
            <a:rect l="l" t="t" r="r" b="b"/>
            <a:pathLst>
              <a:path w="11789410">
                <a:moveTo>
                  <a:pt x="0" y="0"/>
                </a:moveTo>
                <a:lnTo>
                  <a:pt x="11789410" y="0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5968" y="7923276"/>
            <a:ext cx="11789410" cy="0"/>
          </a:xfrm>
          <a:custGeom>
            <a:avLst/>
            <a:gdLst/>
            <a:ahLst/>
            <a:cxnLst/>
            <a:rect l="l" t="t" r="r" b="b"/>
            <a:pathLst>
              <a:path w="11789410">
                <a:moveTo>
                  <a:pt x="0" y="0"/>
                </a:moveTo>
                <a:lnTo>
                  <a:pt x="11789410" y="0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D505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8FC54B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8FC54B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377" y="122301"/>
            <a:ext cx="740219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D505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5572" y="1677923"/>
            <a:ext cx="5852160" cy="551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8929116"/>
            <a:ext cx="4096512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14250" y="9333314"/>
            <a:ext cx="256540" cy="19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8FC54B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troyrf.gov.ru/trades/zhilishnaya-politika/Informatsiya-o-mezhvedomstvennoy-komissii/" TargetMode="External"/><Relationship Id="rId2" Type="http://schemas.openxmlformats.org/officeDocument/2006/relationships/hyperlink" Target="mailto:infrabonds_project@domrf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consultant.ru/document/cons_doc_LAW_380494/" TargetMode="External"/><Relationship Id="rId4" Type="http://schemas.openxmlformats.org/officeDocument/2006/relationships/hyperlink" Target="http://www.consultant.ru/document/cons_doc_LAW_373556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5.jp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12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1677923"/>
            <a:ext cx="11789410" cy="0"/>
          </a:xfrm>
          <a:custGeom>
            <a:avLst/>
            <a:gdLst/>
            <a:ahLst/>
            <a:cxnLst/>
            <a:rect l="l" t="t" r="r" b="b"/>
            <a:pathLst>
              <a:path w="11789410">
                <a:moveTo>
                  <a:pt x="0" y="0"/>
                </a:moveTo>
                <a:lnTo>
                  <a:pt x="11789410" y="0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968" y="7923276"/>
            <a:ext cx="11789410" cy="0"/>
          </a:xfrm>
          <a:custGeom>
            <a:avLst/>
            <a:gdLst/>
            <a:ahLst/>
            <a:cxnLst/>
            <a:rect l="l" t="t" r="r" b="b"/>
            <a:pathLst>
              <a:path w="11789410">
                <a:moveTo>
                  <a:pt x="0" y="0"/>
                </a:moveTo>
                <a:lnTo>
                  <a:pt x="11789410" y="0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8812" y="3926204"/>
            <a:ext cx="8206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8FC54B"/>
                </a:solidFill>
              </a:rPr>
              <a:t>Инфраструктурные</a:t>
            </a:r>
            <a:r>
              <a:rPr sz="4000" spc="25" dirty="0">
                <a:solidFill>
                  <a:srgbClr val="8FC54B"/>
                </a:solidFill>
              </a:rPr>
              <a:t> </a:t>
            </a:r>
            <a:r>
              <a:rPr sz="4000" spc="-10" dirty="0">
                <a:solidFill>
                  <a:srgbClr val="8FC54B"/>
                </a:solidFill>
              </a:rPr>
              <a:t>облигации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08812" y="6412229"/>
            <a:ext cx="11644630" cy="125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Механизм льготного</a:t>
            </a:r>
            <a:r>
              <a:rPr sz="20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FC54B"/>
                </a:solidFill>
                <a:latin typeface="Tahoma"/>
                <a:cs typeface="Tahoma"/>
              </a:rPr>
              <a:t>финансирования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 инфраструктуры</a:t>
            </a:r>
            <a:r>
              <a:rPr sz="2000" b="1" spc="-3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FC54B"/>
                </a:solidFill>
                <a:latin typeface="Tahoma"/>
                <a:cs typeface="Tahoma"/>
              </a:rPr>
              <a:t>для</a:t>
            </a:r>
            <a:r>
              <a:rPr sz="20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FC54B"/>
                </a:solidFill>
                <a:latin typeface="Tahoma"/>
                <a:cs typeface="Tahoma"/>
              </a:rPr>
              <a:t>жилищного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строительства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b="1" dirty="0">
                <a:solidFill>
                  <a:srgbClr val="8FC54B"/>
                </a:solidFill>
                <a:latin typeface="Tahoma"/>
                <a:cs typeface="Tahoma"/>
              </a:rPr>
              <a:t>и</a:t>
            </a:r>
            <a:r>
              <a:rPr sz="2000" b="1" spc="-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развития</a:t>
            </a:r>
            <a:r>
              <a:rPr sz="2000" b="1" spc="-3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городской</a:t>
            </a:r>
            <a:r>
              <a:rPr sz="2000" b="1" spc="-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FC54B"/>
                </a:solidFill>
                <a:latin typeface="Tahoma"/>
                <a:cs typeface="Tahoma"/>
              </a:rPr>
              <a:t>среды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D5056"/>
                </a:solidFill>
                <a:latin typeface="Tahoma"/>
                <a:cs typeface="Tahoma"/>
              </a:rPr>
              <a:t>Постановление</a:t>
            </a:r>
            <a:r>
              <a:rPr sz="20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3D5056"/>
                </a:solidFill>
                <a:latin typeface="Tahoma"/>
                <a:cs typeface="Tahoma"/>
              </a:rPr>
              <a:t>Правительства</a:t>
            </a:r>
            <a:r>
              <a:rPr sz="20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D5056"/>
                </a:solidFill>
                <a:latin typeface="Tahoma"/>
                <a:cs typeface="Tahoma"/>
              </a:rPr>
              <a:t>от</a:t>
            </a:r>
            <a:r>
              <a:rPr sz="20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3D5056"/>
                </a:solidFill>
                <a:latin typeface="Tahoma"/>
                <a:cs typeface="Tahoma"/>
              </a:rPr>
              <a:t>31.12.2020</a:t>
            </a:r>
            <a:r>
              <a:rPr sz="20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3D5056"/>
                </a:solidFill>
                <a:latin typeface="Tahoma"/>
                <a:cs typeface="Tahoma"/>
              </a:rPr>
              <a:t>№2459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0895" y="463295"/>
            <a:ext cx="489813" cy="5166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8167" y="208431"/>
            <a:ext cx="1045795" cy="1120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567" y="168021"/>
            <a:ext cx="10356215" cy="17972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pc="-10" dirty="0" smtClean="0"/>
              <a:t>СТРОИТЕЛЬСТВО</a:t>
            </a:r>
            <a:br>
              <a:rPr lang="ru-RU" spc="-10" dirty="0" smtClean="0"/>
            </a:br>
            <a:r>
              <a:rPr lang="ru-RU" spc="-10" dirty="0" smtClean="0"/>
              <a:t>ИНФРАСТРУКТУРЫ «ЖИЛОГО КОМПЛЕКСА </a:t>
            </a:r>
            <a:br>
              <a:rPr lang="ru-RU" spc="-10" dirty="0" smtClean="0"/>
            </a:br>
            <a:r>
              <a:rPr lang="ru-RU" spc="-10" dirty="0" smtClean="0"/>
              <a:t>«ЯБЛОНЕВЫЕ САДЫ»</a:t>
            </a:r>
            <a:br>
              <a:rPr lang="ru-RU" spc="-10" dirty="0" smtClean="0"/>
            </a:br>
            <a:r>
              <a:rPr lang="ru-RU" spc="-5" dirty="0" smtClean="0"/>
              <a:t>В Г.</a:t>
            </a:r>
            <a:r>
              <a:rPr lang="ru-RU" spc="20" dirty="0" smtClean="0"/>
              <a:t> </a:t>
            </a:r>
            <a:r>
              <a:rPr lang="ru-RU" spc="-10" dirty="0" smtClean="0"/>
              <a:t>ВОРОНЕЖ</a:t>
            </a:r>
            <a:br>
              <a:rPr lang="ru-RU" spc="-10" dirty="0" smtClean="0"/>
            </a:br>
            <a:r>
              <a:rPr lang="ru-RU" sz="1600" b="0" spc="-5" dirty="0" smtClean="0">
                <a:solidFill>
                  <a:srgbClr val="8FC54B"/>
                </a:solidFill>
                <a:latin typeface="Tahoma"/>
                <a:cs typeface="Tahoma"/>
              </a:rPr>
              <a:t>Воронежская</a:t>
            </a:r>
            <a:r>
              <a:rPr sz="1600" b="0" dirty="0" smtClean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0" spc="-5" dirty="0">
                <a:solidFill>
                  <a:srgbClr val="8FC54B"/>
                </a:solidFill>
                <a:latin typeface="Tahoma"/>
                <a:cs typeface="Tahoma"/>
              </a:rPr>
              <a:t>область</a:t>
            </a:r>
            <a:endParaRPr sz="1600" dirty="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25193"/>
              </p:ext>
            </p:extLst>
          </p:nvPr>
        </p:nvGraphicFramePr>
        <p:xfrm>
          <a:off x="385572" y="2212849"/>
          <a:ext cx="6853428" cy="4250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761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Заемщик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0330" marB="0">
                    <a:lnB w="9525">
                      <a:solidFill>
                        <a:srgbClr val="DCDED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400" b="1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АО «Земельный</a:t>
                      </a:r>
                      <a:r>
                        <a:rPr lang="ru-RU" sz="1400" b="1" baseline="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залоговый фонд Воронежской области»</a:t>
                      </a:r>
                    </a:p>
                  </a:txBody>
                  <a:tcPr marL="0" marR="0" marT="81915" marB="0">
                    <a:lnB w="9525">
                      <a:solidFill>
                        <a:srgbClr val="DCDE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89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Адрес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6050" marB="0">
                    <a:lnT w="9525">
                      <a:solidFill>
                        <a:srgbClr val="DCDEDF"/>
                      </a:solidFill>
                      <a:prstDash val="solid"/>
                    </a:lnT>
                    <a:lnB w="9525">
                      <a:solidFill>
                        <a:srgbClr val="DCDED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140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Воронежская </a:t>
                      </a:r>
                      <a:r>
                        <a:rPr sz="1400" dirty="0" err="1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область</a:t>
                      </a: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sz="1400" spc="-3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г.</a:t>
                      </a:r>
                      <a:r>
                        <a:rPr sz="1400" spc="-3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Воронеж</a:t>
                      </a:r>
                      <a:r>
                        <a:rPr sz="140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,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в границах улиц Ломоносова, Загоровского и Московского проспекта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T w="9525">
                      <a:solidFill>
                        <a:srgbClr val="DCDEDF"/>
                      </a:solidFill>
                      <a:prstDash val="solid"/>
                    </a:lnT>
                    <a:lnB w="9525">
                      <a:solidFill>
                        <a:srgbClr val="DCDE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02">
                <a:tc>
                  <a:txBody>
                    <a:bodyPr/>
                    <a:lstStyle/>
                    <a:p>
                      <a:pPr marL="108585" marR="922019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Площадь </a:t>
                      </a:r>
                      <a:r>
                        <a:rPr sz="1400" spc="-42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sz="1400" spc="-1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ъ</a:t>
                      </a: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400" spc="-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кт</a:t>
                      </a:r>
                      <a:r>
                        <a:rPr sz="1400" spc="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в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780" marB="0">
                    <a:lnT w="9525">
                      <a:solidFill>
                        <a:srgbClr val="DCDEDF"/>
                      </a:solidFill>
                      <a:prstDash val="solid"/>
                    </a:lnT>
                    <a:lnB w="9525">
                      <a:solidFill>
                        <a:srgbClr val="DCDED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3360" indent="-140335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8FC54B"/>
                        </a:buClr>
                        <a:buFont typeface="Wingdings"/>
                        <a:buChar char=""/>
                        <a:tabLst>
                          <a:tab pos="213360" algn="l"/>
                        </a:tabLst>
                      </a:pP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Земельный</a:t>
                      </a:r>
                      <a:r>
                        <a:rPr sz="1400" spc="-4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участок:</a:t>
                      </a:r>
                      <a:r>
                        <a:rPr sz="1400" spc="-1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400" b="1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52</a:t>
                      </a:r>
                      <a:r>
                        <a:rPr sz="1400" b="1" spc="-1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" dirty="0" err="1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га</a:t>
                      </a:r>
                      <a:endParaRPr sz="1400" dirty="0" smtClean="0">
                        <a:latin typeface="Tahoma"/>
                        <a:cs typeface="Tahoma"/>
                      </a:endParaRPr>
                    </a:p>
                    <a:p>
                      <a:pPr marL="423545" lvl="1" indent="-208279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8FC54B"/>
                        </a:buClr>
                        <a:buChar char="–"/>
                        <a:tabLst>
                          <a:tab pos="424180" algn="l"/>
                        </a:tabLst>
                      </a:pPr>
                      <a:r>
                        <a:rPr sz="1400" spc="-5" dirty="0" err="1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Общая</a:t>
                      </a:r>
                      <a:r>
                        <a:rPr sz="1400" spc="-1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жилая</a:t>
                      </a:r>
                      <a:r>
                        <a:rPr lang="ru-RU" sz="1400" spc="-10" baseline="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 err="1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площадь</a:t>
                      </a:r>
                      <a:r>
                        <a:rPr sz="1400" spc="-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1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400" b="1" spc="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728</a:t>
                      </a:r>
                      <a:r>
                        <a:rPr lang="ru-RU" sz="1400" b="1" spc="-2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тыс.</a:t>
                      </a:r>
                      <a:r>
                        <a:rPr lang="ru-RU" sz="1400" b="1" spc="-2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400" b="1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кв.</a:t>
                      </a:r>
                      <a:r>
                        <a:rPr lang="ru-RU" sz="1400" b="1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м</a:t>
                      </a:r>
                      <a:endParaRPr lang="ru-RU" sz="1400" b="1" dirty="0" smtClean="0">
                        <a:latin typeface="Tahoma"/>
                        <a:cs typeface="Tahoma"/>
                      </a:endParaRPr>
                    </a:p>
                    <a:p>
                      <a:pPr marL="423545" lvl="1" indent="-208279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8FC54B"/>
                        </a:buClr>
                        <a:buChar char="–"/>
                        <a:tabLst>
                          <a:tab pos="424180" algn="l"/>
                        </a:tabLst>
                      </a:pPr>
                      <a:r>
                        <a:rPr sz="1400" spc="-5" dirty="0" err="1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Жилая</a:t>
                      </a:r>
                      <a:r>
                        <a:rPr sz="1400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3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 err="1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Нежилая</a:t>
                      </a:r>
                      <a:r>
                        <a:rPr sz="1400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3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400" b="1" spc="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400" b="1" spc="-1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 err="1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тыс</a:t>
                      </a:r>
                      <a:r>
                        <a:rPr sz="1400" b="1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1400" b="1" spc="-1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" dirty="0" err="1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кв</a:t>
                      </a:r>
                      <a:r>
                        <a:rPr sz="1400" b="1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1400" b="1" spc="-2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м</a:t>
                      </a:r>
                      <a:endParaRPr sz="1400" b="1" dirty="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T w="9525">
                      <a:solidFill>
                        <a:srgbClr val="DCDEDF"/>
                      </a:solidFill>
                      <a:prstDash val="solid"/>
                    </a:lnT>
                    <a:lnB w="9525">
                      <a:solidFill>
                        <a:srgbClr val="DCDE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735">
                <a:tc>
                  <a:txBody>
                    <a:bodyPr/>
                    <a:lstStyle/>
                    <a:p>
                      <a:pPr marL="108585" marR="34036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spc="-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Возводимая </a:t>
                      </a: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инф</a:t>
                      </a: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400" spc="-1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400" spc="-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труктура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46050" marB="0">
                    <a:lnT w="9525">
                      <a:solidFill>
                        <a:srgbClr val="DCDEDF"/>
                      </a:solidFill>
                      <a:prstDash val="solid"/>
                    </a:lnT>
                    <a:lnB w="9525" cap="flat" cmpd="sng" algn="ctr">
                      <a:solidFill>
                        <a:srgbClr val="DC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3360" indent="-140335">
                        <a:lnSpc>
                          <a:spcPct val="100000"/>
                        </a:lnSpc>
                        <a:spcBef>
                          <a:spcPts val="480"/>
                        </a:spcBef>
                        <a:buClr>
                          <a:srgbClr val="8FC54B"/>
                        </a:buClr>
                        <a:buFont typeface="Wingdings"/>
                        <a:buChar char=""/>
                        <a:tabLst>
                          <a:tab pos="213360" algn="l"/>
                        </a:tabLst>
                      </a:pPr>
                      <a:r>
                        <a:rPr lang="ru-RU" sz="1400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Объекты энергетического хозяйства</a:t>
                      </a:r>
                      <a:endParaRPr sz="1400" dirty="0" smtClean="0">
                        <a:latin typeface="Tahoma"/>
                        <a:cs typeface="Tahoma"/>
                      </a:endParaRPr>
                    </a:p>
                    <a:p>
                      <a:pPr marL="213360" indent="-140335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8FC54B"/>
                        </a:buClr>
                        <a:buFont typeface="Wingdings"/>
                        <a:buChar char=""/>
                        <a:tabLst>
                          <a:tab pos="213360" algn="l"/>
                        </a:tabLst>
                      </a:pPr>
                      <a:r>
                        <a:rPr lang="ru-RU" sz="1400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Объекты водоотведения</a:t>
                      </a:r>
                    </a:p>
                    <a:p>
                      <a:pPr marL="213360" indent="-140335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8FC54B"/>
                        </a:buClr>
                        <a:buFont typeface="Wingdings"/>
                        <a:buChar char=""/>
                        <a:tabLst>
                          <a:tab pos="213360" algn="l"/>
                        </a:tabLst>
                      </a:pPr>
                      <a:r>
                        <a:rPr lang="ru-RU" sz="1400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Объекты водоснабжения</a:t>
                      </a:r>
                    </a:p>
                    <a:p>
                      <a:pPr marL="213360" indent="-140335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8FC54B"/>
                        </a:buClr>
                        <a:buFont typeface="Wingdings"/>
                        <a:buChar char=""/>
                        <a:tabLst>
                          <a:tab pos="213360" algn="l"/>
                        </a:tabLst>
                      </a:pPr>
                      <a:r>
                        <a:rPr lang="ru-RU" sz="1400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Объекты теплоснабжения</a:t>
                      </a:r>
                    </a:p>
                    <a:p>
                      <a:pPr marL="213360" marR="0" indent="-140335" defTabSz="91440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>
                          <a:srgbClr val="8FC54B"/>
                        </a:buClr>
                        <a:buSzTx/>
                        <a:buFont typeface="Wingdings"/>
                        <a:buChar char=""/>
                        <a:tabLst>
                          <a:tab pos="213360" algn="l"/>
                        </a:tabLst>
                        <a:defRPr/>
                      </a:pPr>
                      <a:r>
                        <a:rPr lang="ru-RU" sz="1400" spc="-5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Объекты дорожной сети</a:t>
                      </a:r>
                    </a:p>
                    <a:p>
                      <a:pPr marL="213360" marR="0" indent="-140335" defTabSz="91440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>
                          <a:srgbClr val="8FC54B"/>
                        </a:buClr>
                        <a:buSzTx/>
                        <a:buFont typeface="Wingdings"/>
                        <a:buChar char=""/>
                        <a:tabLst>
                          <a:tab pos="213360" algn="l"/>
                        </a:tabLst>
                        <a:defRPr/>
                      </a:pPr>
                      <a:endParaRPr lang="ru-RU" sz="1400" dirty="0" smtClean="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lnT w="9525">
                      <a:solidFill>
                        <a:srgbClr val="DCDEDF"/>
                      </a:solidFill>
                      <a:prstDash val="solid"/>
                    </a:lnT>
                    <a:lnB w="9525" cap="flat" cmpd="sng" algn="ctr">
                      <a:solidFill>
                        <a:srgbClr val="DC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587">
                <a:tc>
                  <a:txBody>
                    <a:bodyPr/>
                    <a:lstStyle/>
                    <a:p>
                      <a:pPr marL="122555" marR="25082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Срок</a:t>
                      </a:r>
                      <a:r>
                        <a:rPr sz="1400" spc="-95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 err="1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реализации</a:t>
                      </a:r>
                      <a:r>
                        <a:rPr sz="140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420" dirty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 err="1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проекта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46685" marB="0">
                    <a:lnT w="9525">
                      <a:solidFill>
                        <a:srgbClr val="DCDEDF"/>
                      </a:solidFill>
                      <a:prstDash val="solid"/>
                    </a:lnT>
                    <a:lnB w="9525" cap="flat" cmpd="sng" algn="ctr">
                      <a:solidFill>
                        <a:srgbClr val="DC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2022-202</a:t>
                      </a:r>
                      <a:r>
                        <a:rPr lang="ru-RU" sz="140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9</a:t>
                      </a:r>
                      <a:r>
                        <a:rPr sz="1400" spc="-8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 err="1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гг</a:t>
                      </a:r>
                      <a:r>
                        <a:rPr sz="140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635" marB="0">
                    <a:lnT w="9525">
                      <a:solidFill>
                        <a:srgbClr val="DCDEDF"/>
                      </a:solidFill>
                      <a:prstDash val="solid"/>
                    </a:lnT>
                    <a:lnB w="9525" cap="flat" cmpd="sng" algn="ctr">
                      <a:solidFill>
                        <a:srgbClr val="DC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50495" y="210311"/>
            <a:ext cx="257007" cy="27279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2414250" y="9333314"/>
            <a:ext cx="25654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2212849"/>
            <a:ext cx="3869436" cy="2816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5233513"/>
            <a:ext cx="3869436" cy="262648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62282"/>
              </p:ext>
            </p:extLst>
          </p:nvPr>
        </p:nvGraphicFramePr>
        <p:xfrm>
          <a:off x="372567" y="6463091"/>
          <a:ext cx="6853428" cy="464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082">
                  <a:extLst>
                    <a:ext uri="{9D8B030D-6E8A-4147-A177-3AD203B41FA5}">
                      <a16:colId xmlns:a16="http://schemas.microsoft.com/office/drawing/2014/main" val="628135651"/>
                    </a:ext>
                  </a:extLst>
                </a:gridCol>
                <a:gridCol w="4798346">
                  <a:extLst>
                    <a:ext uri="{9D8B030D-6E8A-4147-A177-3AD203B41FA5}">
                      <a16:colId xmlns:a16="http://schemas.microsoft.com/office/drawing/2014/main" val="4254691918"/>
                    </a:ext>
                  </a:extLst>
                </a:gridCol>
              </a:tblGrid>
              <a:tr h="464761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400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Сумма займа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0330" marB="0">
                    <a:lnB w="9525">
                      <a:solidFill>
                        <a:srgbClr val="DCDED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400" b="1" dirty="0" smtClean="0">
                          <a:solidFill>
                            <a:srgbClr val="3D5056"/>
                          </a:solidFill>
                          <a:latin typeface="Tahoma"/>
                          <a:cs typeface="Tahoma"/>
                        </a:rPr>
                        <a:t>1 295,2 млн руб.</a:t>
                      </a:r>
                    </a:p>
                  </a:txBody>
                  <a:tcPr marL="0" marR="0" marT="81915" marB="0">
                    <a:lnB w="9525">
                      <a:solidFill>
                        <a:srgbClr val="DCDE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3363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062" y="543662"/>
            <a:ext cx="10493375" cy="86296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Почта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800" u="heavy" spc="-10" dirty="0">
                <a:solidFill>
                  <a:srgbClr val="8FC54B"/>
                </a:solidFill>
                <a:uFill>
                  <a:solidFill>
                    <a:srgbClr val="8FC54B"/>
                  </a:solidFill>
                </a:uFill>
                <a:latin typeface="Tahoma"/>
                <a:cs typeface="Tahoma"/>
                <a:hlinkClick r:id="rId2"/>
              </a:rPr>
              <a:t>infrabonds_project@domrf.ru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Для</a:t>
            </a:r>
            <a:r>
              <a:rPr sz="11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взаимодействия</a:t>
            </a:r>
            <a:r>
              <a:rPr sz="11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в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рабочем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 порядке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Официальный</a:t>
            </a:r>
            <a:r>
              <a:rPr sz="18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сайт</a:t>
            </a:r>
            <a:r>
              <a:rPr sz="18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АО</a:t>
            </a:r>
            <a:r>
              <a:rPr sz="18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«ДОМ.РФ»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u="heavy" spc="-5" dirty="0">
                <a:solidFill>
                  <a:srgbClr val="8FC54B"/>
                </a:solidFill>
                <a:uFill>
                  <a:solidFill>
                    <a:srgbClr val="8FC54B"/>
                  </a:solidFill>
                </a:uFill>
                <a:latin typeface="Tahoma"/>
                <a:cs typeface="Tahoma"/>
              </a:rPr>
              <a:t>https://дом.рф/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Вся</a:t>
            </a:r>
            <a:r>
              <a:rPr sz="11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актуальная</a:t>
            </a:r>
            <a:r>
              <a:rPr sz="11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информация</a:t>
            </a:r>
            <a:r>
              <a:rPr sz="11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про</a:t>
            </a:r>
            <a:r>
              <a:rPr sz="11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различные</a:t>
            </a:r>
            <a:r>
              <a:rPr sz="11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меры</a:t>
            </a:r>
            <a:r>
              <a:rPr sz="11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поддержки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Официальный сайт</a:t>
            </a:r>
            <a:r>
              <a:rPr sz="1800" b="1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ООО</a:t>
            </a:r>
            <a:r>
              <a:rPr sz="18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«СОПФ</a:t>
            </a:r>
            <a:r>
              <a:rPr sz="18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Инфраструктурные</a:t>
            </a:r>
            <a:r>
              <a:rPr sz="1800" b="1" spc="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облигации»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u="heavy" spc="-5" dirty="0">
                <a:solidFill>
                  <a:srgbClr val="8FC54B"/>
                </a:solidFill>
                <a:uFill>
                  <a:solidFill>
                    <a:srgbClr val="8FC54B"/>
                  </a:solidFill>
                </a:uFill>
                <a:latin typeface="Tahoma"/>
                <a:cs typeface="Tahoma"/>
              </a:rPr>
              <a:t>https://сопф.дом.рф/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Вся актуальная</a:t>
            </a:r>
            <a:r>
              <a:rPr sz="11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информация</a:t>
            </a:r>
            <a:r>
              <a:rPr sz="11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про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механизм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Официальный сайт Министерства</a:t>
            </a:r>
            <a:r>
              <a:rPr sz="1800" b="1" spc="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строительства</a:t>
            </a:r>
            <a:r>
              <a:rPr sz="1800" b="1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РФ</a:t>
            </a:r>
            <a:r>
              <a:rPr sz="1800" b="1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–</a:t>
            </a:r>
            <a:r>
              <a:rPr sz="18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«Межведомственная</a:t>
            </a:r>
            <a:r>
              <a:rPr sz="1800" b="1" spc="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комиссия»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u="heavy" spc="-10" dirty="0">
                <a:solidFill>
                  <a:srgbClr val="8FC54B"/>
                </a:solidFill>
                <a:uFill>
                  <a:solidFill>
                    <a:srgbClr val="8FC54B"/>
                  </a:solidFill>
                </a:uFill>
                <a:latin typeface="Tahoma"/>
                <a:cs typeface="Tahoma"/>
                <a:hlinkClick r:id="rId3"/>
              </a:rPr>
              <a:t>https://www.minstroyrf.gov.ru/trades/zhilishnaya-politika/Informatsiya-o-mezhvedomstvennoy-komissii/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Вся</a:t>
            </a:r>
            <a:r>
              <a:rPr sz="11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актуальная</a:t>
            </a:r>
            <a:r>
              <a:rPr sz="11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информация</a:t>
            </a:r>
            <a:r>
              <a:rPr sz="11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по</a:t>
            </a:r>
            <a:r>
              <a:rPr sz="1100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принятым</a:t>
            </a:r>
            <a:r>
              <a:rPr sz="11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решениям</a:t>
            </a:r>
            <a:r>
              <a:rPr sz="11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Межведомственной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комиссии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Ходатайство</a:t>
            </a:r>
            <a:r>
              <a:rPr sz="18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8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рассмотрение</a:t>
            </a:r>
            <a:r>
              <a:rPr sz="18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u="heavy" spc="-10" dirty="0">
                <a:solidFill>
                  <a:srgbClr val="8FC54B"/>
                </a:solidFill>
                <a:uFill>
                  <a:solidFill>
                    <a:srgbClr val="8FC54B"/>
                  </a:solidFill>
                </a:uFill>
                <a:latin typeface="Tahoma"/>
                <a:cs typeface="Tahoma"/>
              </a:rPr>
              <a:t>https://сопф.дом.рф/src/uploads/docs/hodatajstvo-o-finansirovanii-stroitelstva-dlya-regionov.docx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Заполняется</a:t>
            </a:r>
            <a:r>
              <a:rPr sz="11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субъектом</a:t>
            </a:r>
            <a:r>
              <a:rPr sz="1100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РФ</a:t>
            </a:r>
            <a:r>
              <a:rPr sz="1100" spc="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(подписывается</a:t>
            </a:r>
            <a:r>
              <a:rPr sz="1100" spc="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высшим</a:t>
            </a:r>
            <a:r>
              <a:rPr sz="1100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исполнительным</a:t>
            </a:r>
            <a:r>
              <a:rPr sz="1100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органом</a:t>
            </a:r>
            <a:r>
              <a:rPr sz="1100" spc="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государственной</a:t>
            </a:r>
            <a:r>
              <a:rPr sz="1100" spc="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власти</a:t>
            </a:r>
            <a:r>
              <a:rPr sz="1100" spc="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субъекта</a:t>
            </a:r>
            <a:r>
              <a:rPr sz="11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РФ</a:t>
            </a:r>
            <a:r>
              <a:rPr sz="1100" spc="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Заявление</a:t>
            </a:r>
            <a:r>
              <a:rPr sz="1800" b="1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8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предоставление</a:t>
            </a:r>
            <a:r>
              <a:rPr sz="1800" b="1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займа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u="heavy" spc="-10" dirty="0">
                <a:solidFill>
                  <a:srgbClr val="8FC54B"/>
                </a:solidFill>
                <a:uFill>
                  <a:solidFill>
                    <a:srgbClr val="8FC54B"/>
                  </a:solidFill>
                </a:uFill>
                <a:latin typeface="Tahoma"/>
                <a:cs typeface="Tahoma"/>
              </a:rPr>
              <a:t>https://сопф.дом.рф/src/uploads/docs/zayavlenie-na-poluchenie-zajma-vf.docx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Заполняется</a:t>
            </a:r>
            <a:r>
              <a:rPr sz="11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заемщиком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Паспорт</a:t>
            </a:r>
            <a:r>
              <a:rPr sz="18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u="heavy" spc="-10" dirty="0">
                <a:solidFill>
                  <a:srgbClr val="8FC54B"/>
                </a:solidFill>
                <a:uFill>
                  <a:solidFill>
                    <a:srgbClr val="8FC54B"/>
                  </a:solidFill>
                </a:uFill>
                <a:latin typeface="Tahoma"/>
                <a:cs typeface="Tahoma"/>
              </a:rPr>
              <a:t>https://сопф.дом.рф/src/uploads/docs/pasport-proekta-zhilishchnogo-stroitelstva-vf.xlsx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Заполняется</a:t>
            </a:r>
            <a:r>
              <a:rPr sz="11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заемщиком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Постановление Правительства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№2459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u="heavy" spc="-5" dirty="0">
                <a:solidFill>
                  <a:srgbClr val="8FC54B"/>
                </a:solidFill>
                <a:uFill>
                  <a:solidFill>
                    <a:srgbClr val="8FC54B"/>
                  </a:solidFill>
                </a:uFill>
                <a:latin typeface="Tahoma"/>
                <a:cs typeface="Tahoma"/>
                <a:hlinkClick r:id="rId4"/>
              </a:rPr>
              <a:t>http://www.consultant.ru/document/cons_doc_LAW_373556/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Нормативное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 регулирование</a:t>
            </a:r>
            <a:r>
              <a:rPr sz="1100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механизма</a:t>
            </a:r>
            <a:r>
              <a:rPr sz="11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«Инфраструктурные</a:t>
            </a:r>
            <a:r>
              <a:rPr sz="11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облигации»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Постановление</a:t>
            </a:r>
            <a:r>
              <a:rPr sz="18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Правительства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№439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800" u="heavy" spc="-5" dirty="0">
                <a:solidFill>
                  <a:srgbClr val="8FC54B"/>
                </a:solidFill>
                <a:uFill>
                  <a:solidFill>
                    <a:srgbClr val="8FC54B"/>
                  </a:solidFill>
                </a:uFill>
                <a:latin typeface="Tahoma"/>
                <a:cs typeface="Tahoma"/>
                <a:hlinkClick r:id="rId5"/>
              </a:rPr>
              <a:t>http://www.consultant.ru/document/cons_doc_LAW_380494/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Нормативное</a:t>
            </a:r>
            <a:r>
              <a:rPr sz="11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регулирование</a:t>
            </a:r>
            <a:r>
              <a:rPr sz="11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предоставление</a:t>
            </a:r>
            <a:r>
              <a:rPr sz="1100" spc="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субсидии</a:t>
            </a:r>
            <a:r>
              <a:rPr sz="1100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на</a:t>
            </a:r>
            <a:r>
              <a:rPr sz="1100" spc="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Tahoma"/>
                <a:cs typeface="Tahoma"/>
              </a:rPr>
              <a:t>компенсацию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 купонного</a:t>
            </a:r>
            <a:r>
              <a:rPr sz="11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дохода</a:t>
            </a:r>
            <a:r>
              <a:rPr sz="11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в</a:t>
            </a:r>
            <a:r>
              <a:rPr sz="1100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рамках</a:t>
            </a:r>
            <a:r>
              <a:rPr sz="11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механизма «Инфраструктурные</a:t>
            </a:r>
            <a:r>
              <a:rPr sz="11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7E7E7E"/>
                </a:solidFill>
                <a:latin typeface="Tahoma"/>
                <a:cs typeface="Tahoma"/>
              </a:rPr>
              <a:t>облигации»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377" y="122301"/>
            <a:ext cx="53378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Ссылки</a:t>
            </a:r>
            <a:r>
              <a:rPr spc="-20"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10" dirty="0"/>
              <a:t>открытые</a:t>
            </a:r>
            <a:r>
              <a:rPr spc="20" dirty="0"/>
              <a:t> </a:t>
            </a:r>
            <a:r>
              <a:rPr spc="-5" dirty="0"/>
              <a:t>источники</a:t>
            </a: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50495" y="210311"/>
            <a:ext cx="257007" cy="2727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414250" y="9333314"/>
            <a:ext cx="25654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5279" y="2945892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20">
                <a:moveTo>
                  <a:pt x="162306" y="0"/>
                </a:move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5"/>
                </a:lnTo>
                <a:lnTo>
                  <a:pt x="5797" y="205461"/>
                </a:lnTo>
                <a:lnTo>
                  <a:pt x="22160" y="244235"/>
                </a:lnTo>
                <a:lnTo>
                  <a:pt x="47539" y="277082"/>
                </a:lnTo>
                <a:lnTo>
                  <a:pt x="80388" y="302457"/>
                </a:lnTo>
                <a:lnTo>
                  <a:pt x="119159" y="318815"/>
                </a:lnTo>
                <a:lnTo>
                  <a:pt x="162306" y="324611"/>
                </a:lnTo>
                <a:lnTo>
                  <a:pt x="205452" y="318815"/>
                </a:lnTo>
                <a:lnTo>
                  <a:pt x="244223" y="302457"/>
                </a:lnTo>
                <a:lnTo>
                  <a:pt x="277072" y="277082"/>
                </a:lnTo>
                <a:lnTo>
                  <a:pt x="302451" y="244235"/>
                </a:lnTo>
                <a:lnTo>
                  <a:pt x="318814" y="205461"/>
                </a:lnTo>
                <a:lnTo>
                  <a:pt x="324612" y="162305"/>
                </a:lnTo>
                <a:lnTo>
                  <a:pt x="318814" y="119150"/>
                </a:lnTo>
                <a:lnTo>
                  <a:pt x="302451" y="80376"/>
                </a:lnTo>
                <a:lnTo>
                  <a:pt x="277072" y="47529"/>
                </a:lnTo>
                <a:lnTo>
                  <a:pt x="244223" y="22154"/>
                </a:lnTo>
                <a:lnTo>
                  <a:pt x="205452" y="5796"/>
                </a:lnTo>
                <a:lnTo>
                  <a:pt x="16230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79" y="3374135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20">
                <a:moveTo>
                  <a:pt x="162306" y="0"/>
                </a:move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5"/>
                </a:lnTo>
                <a:lnTo>
                  <a:pt x="5797" y="205461"/>
                </a:lnTo>
                <a:lnTo>
                  <a:pt x="22160" y="244235"/>
                </a:lnTo>
                <a:lnTo>
                  <a:pt x="47539" y="277082"/>
                </a:lnTo>
                <a:lnTo>
                  <a:pt x="80388" y="302457"/>
                </a:lnTo>
                <a:lnTo>
                  <a:pt x="119159" y="318815"/>
                </a:lnTo>
                <a:lnTo>
                  <a:pt x="162306" y="324612"/>
                </a:lnTo>
                <a:lnTo>
                  <a:pt x="205452" y="318815"/>
                </a:lnTo>
                <a:lnTo>
                  <a:pt x="244223" y="302457"/>
                </a:lnTo>
                <a:lnTo>
                  <a:pt x="277072" y="277082"/>
                </a:lnTo>
                <a:lnTo>
                  <a:pt x="302451" y="244235"/>
                </a:lnTo>
                <a:lnTo>
                  <a:pt x="318814" y="205461"/>
                </a:lnTo>
                <a:lnTo>
                  <a:pt x="324612" y="162305"/>
                </a:lnTo>
                <a:lnTo>
                  <a:pt x="318814" y="119150"/>
                </a:lnTo>
                <a:lnTo>
                  <a:pt x="302451" y="80376"/>
                </a:lnTo>
                <a:lnTo>
                  <a:pt x="277072" y="47529"/>
                </a:lnTo>
                <a:lnTo>
                  <a:pt x="244223" y="22154"/>
                </a:lnTo>
                <a:lnTo>
                  <a:pt x="205452" y="5796"/>
                </a:lnTo>
                <a:lnTo>
                  <a:pt x="16230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79" y="3784091"/>
            <a:ext cx="325120" cy="323215"/>
          </a:xfrm>
          <a:custGeom>
            <a:avLst/>
            <a:gdLst/>
            <a:ahLst/>
            <a:cxnLst/>
            <a:rect l="l" t="t" r="r" b="b"/>
            <a:pathLst>
              <a:path w="325120" h="323214">
                <a:moveTo>
                  <a:pt x="162306" y="0"/>
                </a:moveTo>
                <a:lnTo>
                  <a:pt x="119159" y="5766"/>
                </a:lnTo>
                <a:lnTo>
                  <a:pt x="80388" y="22041"/>
                </a:lnTo>
                <a:lnTo>
                  <a:pt x="47539" y="47291"/>
                </a:lnTo>
                <a:lnTo>
                  <a:pt x="22160" y="79981"/>
                </a:lnTo>
                <a:lnTo>
                  <a:pt x="5797" y="118577"/>
                </a:lnTo>
                <a:lnTo>
                  <a:pt x="0" y="161544"/>
                </a:lnTo>
                <a:lnTo>
                  <a:pt x="5797" y="204510"/>
                </a:lnTo>
                <a:lnTo>
                  <a:pt x="22160" y="243106"/>
                </a:lnTo>
                <a:lnTo>
                  <a:pt x="47539" y="275796"/>
                </a:lnTo>
                <a:lnTo>
                  <a:pt x="80388" y="301046"/>
                </a:lnTo>
                <a:lnTo>
                  <a:pt x="119159" y="317321"/>
                </a:lnTo>
                <a:lnTo>
                  <a:pt x="162306" y="323088"/>
                </a:lnTo>
                <a:lnTo>
                  <a:pt x="205452" y="317321"/>
                </a:lnTo>
                <a:lnTo>
                  <a:pt x="244223" y="301046"/>
                </a:lnTo>
                <a:lnTo>
                  <a:pt x="277072" y="275796"/>
                </a:lnTo>
                <a:lnTo>
                  <a:pt x="302451" y="243106"/>
                </a:lnTo>
                <a:lnTo>
                  <a:pt x="318814" y="204510"/>
                </a:lnTo>
                <a:lnTo>
                  <a:pt x="324612" y="161544"/>
                </a:lnTo>
                <a:lnTo>
                  <a:pt x="318814" y="118577"/>
                </a:lnTo>
                <a:lnTo>
                  <a:pt x="302451" y="79981"/>
                </a:lnTo>
                <a:lnTo>
                  <a:pt x="277072" y="47291"/>
                </a:lnTo>
                <a:lnTo>
                  <a:pt x="244223" y="22041"/>
                </a:lnTo>
                <a:lnTo>
                  <a:pt x="205452" y="5766"/>
                </a:lnTo>
                <a:lnTo>
                  <a:pt x="16230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8051" y="2577211"/>
            <a:ext cx="9754235" cy="1503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Этапы</a:t>
            </a:r>
            <a:r>
              <a:rPr sz="16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работы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проекта:</a:t>
            </a:r>
            <a:endParaRPr sz="1600">
              <a:latin typeface="Tahoma"/>
              <a:cs typeface="Tahoma"/>
            </a:endParaRPr>
          </a:p>
          <a:p>
            <a:pPr marL="523875" indent="-400685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Font typeface="Tahoma"/>
              <a:buAutoNum type="arabicPlain"/>
              <a:tabLst>
                <a:tab pos="523875" algn="l"/>
                <a:tab pos="524510" algn="l"/>
              </a:tabLst>
            </a:pPr>
            <a:r>
              <a:rPr sz="1600" dirty="0">
                <a:solidFill>
                  <a:srgbClr val="3D5056"/>
                </a:solidFill>
                <a:latin typeface="Tahoma"/>
                <a:cs typeface="Tahoma"/>
              </a:rPr>
              <a:t>СОПФ</a:t>
            </a:r>
            <a:r>
              <a:rPr sz="1575" baseline="26455" dirty="0">
                <a:solidFill>
                  <a:srgbClr val="3D5056"/>
                </a:solidFill>
                <a:latin typeface="Tahoma"/>
                <a:cs typeface="Tahoma"/>
              </a:rPr>
              <a:t>1</a:t>
            </a:r>
            <a:r>
              <a:rPr sz="1575" spc="37" baseline="264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привлекает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финансирование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за</a:t>
            </a:r>
            <a:r>
              <a:rPr sz="16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счет</a:t>
            </a:r>
            <a:r>
              <a:rPr sz="1600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размещения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облигаций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под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поручительство</a:t>
            </a:r>
            <a:r>
              <a:rPr sz="1600" spc="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ДОМ.РФ</a:t>
            </a:r>
            <a:endParaRPr sz="1600">
              <a:latin typeface="Tahoma"/>
              <a:cs typeface="Tahoma"/>
            </a:endParaRPr>
          </a:p>
          <a:p>
            <a:pPr marL="523875" indent="-400685">
              <a:lnSpc>
                <a:spcPct val="100000"/>
              </a:lnSpc>
              <a:spcBef>
                <a:spcPts val="1345"/>
              </a:spcBef>
              <a:buClr>
                <a:srgbClr val="FFFFFF"/>
              </a:buClr>
              <a:buFont typeface="Tahoma"/>
              <a:buAutoNum type="arabicPlain"/>
              <a:tabLst>
                <a:tab pos="523875" algn="l"/>
                <a:tab pos="524510" algn="l"/>
              </a:tabLst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СОПФ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выдает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займы</a:t>
            </a:r>
            <a:r>
              <a:rPr sz="1600" spc="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под</a:t>
            </a:r>
            <a:r>
              <a:rPr sz="16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обеспечение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юридическим</a:t>
            </a:r>
            <a:r>
              <a:rPr sz="1600" spc="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лицам</a:t>
            </a:r>
            <a:endParaRPr sz="1600">
              <a:latin typeface="Tahoma"/>
              <a:cs typeface="Tahoma"/>
            </a:endParaRPr>
          </a:p>
          <a:p>
            <a:pPr marL="523875" indent="-400685"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Tahoma"/>
              <a:buAutoNum type="arabicPlain"/>
              <a:tabLst>
                <a:tab pos="523875" algn="l"/>
                <a:tab pos="524510" algn="l"/>
              </a:tabLst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Строительство</a:t>
            </a:r>
            <a:r>
              <a:rPr sz="1600" spc="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(реконструкция)</a:t>
            </a:r>
            <a:r>
              <a:rPr sz="1600" spc="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инфраструктуры</a:t>
            </a:r>
            <a:r>
              <a:rPr sz="1600" spc="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за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счет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займов: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8327" y="1722120"/>
            <a:ext cx="2091055" cy="605155"/>
          </a:xfrm>
          <a:custGeom>
            <a:avLst/>
            <a:gdLst/>
            <a:ahLst/>
            <a:cxnLst/>
            <a:rect l="l" t="t" r="r" b="b"/>
            <a:pathLst>
              <a:path w="2091055" h="605155">
                <a:moveTo>
                  <a:pt x="1990089" y="0"/>
                </a:moveTo>
                <a:lnTo>
                  <a:pt x="100837" y="0"/>
                </a:lnTo>
                <a:lnTo>
                  <a:pt x="61588" y="7915"/>
                </a:lnTo>
                <a:lnTo>
                  <a:pt x="29535" y="29511"/>
                </a:lnTo>
                <a:lnTo>
                  <a:pt x="7924" y="61561"/>
                </a:lnTo>
                <a:lnTo>
                  <a:pt x="0" y="100837"/>
                </a:lnTo>
                <a:lnTo>
                  <a:pt x="0" y="504189"/>
                </a:lnTo>
                <a:lnTo>
                  <a:pt x="7924" y="543466"/>
                </a:lnTo>
                <a:lnTo>
                  <a:pt x="29535" y="575516"/>
                </a:lnTo>
                <a:lnTo>
                  <a:pt x="61588" y="597112"/>
                </a:lnTo>
                <a:lnTo>
                  <a:pt x="100837" y="605027"/>
                </a:lnTo>
                <a:lnTo>
                  <a:pt x="1990089" y="605027"/>
                </a:lnTo>
                <a:lnTo>
                  <a:pt x="2029366" y="597112"/>
                </a:lnTo>
                <a:lnTo>
                  <a:pt x="2061416" y="575516"/>
                </a:lnTo>
                <a:lnTo>
                  <a:pt x="2083012" y="543466"/>
                </a:lnTo>
                <a:lnTo>
                  <a:pt x="2090927" y="504189"/>
                </a:lnTo>
                <a:lnTo>
                  <a:pt x="2090927" y="100837"/>
                </a:lnTo>
                <a:lnTo>
                  <a:pt x="2083012" y="61561"/>
                </a:lnTo>
                <a:lnTo>
                  <a:pt x="2061416" y="29511"/>
                </a:lnTo>
                <a:lnTo>
                  <a:pt x="2029366" y="7915"/>
                </a:lnTo>
                <a:lnTo>
                  <a:pt x="199008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6952" y="1798066"/>
            <a:ext cx="10337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Рыночные </a:t>
            </a:r>
            <a:r>
              <a:rPr sz="1400" b="1" spc="-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инвесто</a:t>
            </a:r>
            <a:r>
              <a:rPr sz="1400" b="1" spc="5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9467" y="1722120"/>
            <a:ext cx="1499870" cy="605155"/>
          </a:xfrm>
          <a:custGeom>
            <a:avLst/>
            <a:gdLst/>
            <a:ahLst/>
            <a:cxnLst/>
            <a:rect l="l" t="t" r="r" b="b"/>
            <a:pathLst>
              <a:path w="1499870" h="605155">
                <a:moveTo>
                  <a:pt x="1398778" y="0"/>
                </a:moveTo>
                <a:lnTo>
                  <a:pt x="100837" y="0"/>
                </a:lnTo>
                <a:lnTo>
                  <a:pt x="61561" y="7915"/>
                </a:lnTo>
                <a:lnTo>
                  <a:pt x="29511" y="29511"/>
                </a:lnTo>
                <a:lnTo>
                  <a:pt x="7915" y="61561"/>
                </a:lnTo>
                <a:lnTo>
                  <a:pt x="0" y="100837"/>
                </a:lnTo>
                <a:lnTo>
                  <a:pt x="0" y="504189"/>
                </a:lnTo>
                <a:lnTo>
                  <a:pt x="7915" y="543466"/>
                </a:lnTo>
                <a:lnTo>
                  <a:pt x="29511" y="575516"/>
                </a:lnTo>
                <a:lnTo>
                  <a:pt x="61561" y="597112"/>
                </a:lnTo>
                <a:lnTo>
                  <a:pt x="100837" y="605027"/>
                </a:lnTo>
                <a:lnTo>
                  <a:pt x="1398778" y="605027"/>
                </a:lnTo>
                <a:lnTo>
                  <a:pt x="1438054" y="597112"/>
                </a:lnTo>
                <a:lnTo>
                  <a:pt x="1470104" y="575516"/>
                </a:lnTo>
                <a:lnTo>
                  <a:pt x="1491700" y="543466"/>
                </a:lnTo>
                <a:lnTo>
                  <a:pt x="1499615" y="504189"/>
                </a:lnTo>
                <a:lnTo>
                  <a:pt x="1499615" y="100837"/>
                </a:lnTo>
                <a:lnTo>
                  <a:pt x="1491700" y="61561"/>
                </a:lnTo>
                <a:lnTo>
                  <a:pt x="1470104" y="29511"/>
                </a:lnTo>
                <a:lnTo>
                  <a:pt x="1438054" y="7915"/>
                </a:lnTo>
                <a:lnTo>
                  <a:pt x="1398778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2002" y="1904746"/>
            <a:ext cx="573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СО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Ф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6036" y="909955"/>
            <a:ext cx="4739640" cy="409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0"/>
              </a:spcBef>
            </a:pP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Федеральная</a:t>
            </a:r>
            <a:r>
              <a:rPr sz="125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субсидия</a:t>
            </a:r>
            <a:endParaRPr sz="12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25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выплату</a:t>
            </a:r>
            <a:r>
              <a:rPr sz="125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купонного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 дохода</a:t>
            </a:r>
            <a:r>
              <a:rPr sz="125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(ключевая</a:t>
            </a:r>
            <a:r>
              <a:rPr sz="125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ставка</a:t>
            </a:r>
            <a:r>
              <a:rPr sz="125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ЦБ</a:t>
            </a:r>
            <a:r>
              <a:rPr sz="125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РФ)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29256" y="1961895"/>
            <a:ext cx="8023225" cy="127000"/>
          </a:xfrm>
          <a:custGeom>
            <a:avLst/>
            <a:gdLst/>
            <a:ahLst/>
            <a:cxnLst/>
            <a:rect l="l" t="t" r="r" b="b"/>
            <a:pathLst>
              <a:path w="8023225" h="127000">
                <a:moveTo>
                  <a:pt x="3219831" y="57150"/>
                </a:moveTo>
                <a:lnTo>
                  <a:pt x="81280" y="57150"/>
                </a:lnTo>
                <a:lnTo>
                  <a:pt x="127000" y="0"/>
                </a:lnTo>
                <a:lnTo>
                  <a:pt x="0" y="63500"/>
                </a:lnTo>
                <a:lnTo>
                  <a:pt x="127000" y="127000"/>
                </a:lnTo>
                <a:lnTo>
                  <a:pt x="81280" y="69850"/>
                </a:lnTo>
                <a:lnTo>
                  <a:pt x="3219831" y="69850"/>
                </a:lnTo>
                <a:lnTo>
                  <a:pt x="3219831" y="57150"/>
                </a:lnTo>
                <a:close/>
              </a:path>
              <a:path w="8023225" h="127000">
                <a:moveTo>
                  <a:pt x="8023098" y="63500"/>
                </a:moveTo>
                <a:lnTo>
                  <a:pt x="8010398" y="57150"/>
                </a:lnTo>
                <a:lnTo>
                  <a:pt x="7896098" y="0"/>
                </a:lnTo>
                <a:lnTo>
                  <a:pt x="7941818" y="57150"/>
                </a:lnTo>
                <a:lnTo>
                  <a:pt x="4801095" y="57150"/>
                </a:lnTo>
                <a:lnTo>
                  <a:pt x="4846828" y="0"/>
                </a:lnTo>
                <a:lnTo>
                  <a:pt x="4719828" y="63500"/>
                </a:lnTo>
                <a:lnTo>
                  <a:pt x="4846828" y="127000"/>
                </a:lnTo>
                <a:lnTo>
                  <a:pt x="4801095" y="69850"/>
                </a:lnTo>
                <a:lnTo>
                  <a:pt x="7941818" y="69850"/>
                </a:lnTo>
                <a:lnTo>
                  <a:pt x="7896098" y="127000"/>
                </a:lnTo>
                <a:lnTo>
                  <a:pt x="8010398" y="69850"/>
                </a:lnTo>
                <a:lnTo>
                  <a:pt x="8023098" y="635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87588" y="1700275"/>
            <a:ext cx="139954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3D5056"/>
                </a:solidFill>
                <a:latin typeface="Tahoma"/>
                <a:cs typeface="Tahoma"/>
              </a:rPr>
              <a:t>Л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ь</a:t>
            </a: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г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1250" b="1" spc="10" dirty="0">
                <a:solidFill>
                  <a:srgbClr val="3D5056"/>
                </a:solidFill>
                <a:latin typeface="Tahoma"/>
                <a:cs typeface="Tahoma"/>
              </a:rPr>
              <a:t>т</a:t>
            </a: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н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ая</a:t>
            </a:r>
            <a:r>
              <a:rPr sz="125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та</a:t>
            </a:r>
            <a:r>
              <a:rPr sz="1250" b="1" spc="10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ка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21608" y="1437132"/>
            <a:ext cx="5355590" cy="161290"/>
          </a:xfrm>
          <a:custGeom>
            <a:avLst/>
            <a:gdLst/>
            <a:ahLst/>
            <a:cxnLst/>
            <a:rect l="l" t="t" r="r" b="b"/>
            <a:pathLst>
              <a:path w="5355590" h="161290">
                <a:moveTo>
                  <a:pt x="5352288" y="0"/>
                </a:moveTo>
                <a:lnTo>
                  <a:pt x="5352288" y="160782"/>
                </a:lnTo>
              </a:path>
              <a:path w="5355590" h="161290">
                <a:moveTo>
                  <a:pt x="5355463" y="0"/>
                </a:moveTo>
                <a:lnTo>
                  <a:pt x="0" y="0"/>
                </a:lnTo>
              </a:path>
              <a:path w="5355590" h="161290">
                <a:moveTo>
                  <a:pt x="0" y="0"/>
                </a:moveTo>
                <a:lnTo>
                  <a:pt x="0" y="160782"/>
                </a:lnTo>
              </a:path>
            </a:pathLst>
          </a:custGeom>
          <a:ln w="12192">
            <a:solidFill>
              <a:srgbClr val="D6D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20076" y="2087625"/>
            <a:ext cx="2209800" cy="409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1620">
              <a:lnSpc>
                <a:spcPct val="100800"/>
              </a:lnSpc>
              <a:spcBef>
                <a:spcPts val="95"/>
              </a:spcBef>
            </a:pP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Платежи 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по </a:t>
            </a: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займам </a:t>
            </a:r>
            <a:r>
              <a:rPr sz="125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FFC000"/>
                </a:solidFill>
                <a:latin typeface="Tahoma"/>
                <a:cs typeface="Tahoma"/>
              </a:rPr>
              <a:t>(обеспечение</a:t>
            </a:r>
            <a:r>
              <a:rPr sz="1250" b="1" spc="-2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FFC000"/>
                </a:solidFill>
                <a:latin typeface="Tahoma"/>
                <a:cs typeface="Tahoma"/>
              </a:rPr>
              <a:t>по</a:t>
            </a:r>
            <a:r>
              <a:rPr sz="1250" b="1" spc="-2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FFC000"/>
                </a:solidFill>
                <a:latin typeface="Tahoma"/>
                <a:cs typeface="Tahoma"/>
              </a:rPr>
              <a:t>проекту)</a:t>
            </a:r>
            <a:endParaRPr sz="125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2" y="2071116"/>
            <a:ext cx="190372" cy="19964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934716" y="1711833"/>
            <a:ext cx="1520825" cy="566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10"/>
              </a:spcBef>
            </a:pP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Рыночная</a:t>
            </a:r>
            <a:r>
              <a:rPr sz="1250" b="1" spc="-6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3D5056"/>
                </a:solidFill>
                <a:latin typeface="Tahoma"/>
                <a:cs typeface="Tahoma"/>
              </a:rPr>
              <a:t>ставка</a:t>
            </a:r>
            <a:endParaRPr sz="1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250" b="1" dirty="0">
                <a:solidFill>
                  <a:srgbClr val="8FC54B"/>
                </a:solidFill>
                <a:latin typeface="Tahoma"/>
                <a:cs typeface="Tahoma"/>
              </a:rPr>
              <a:t>Поручительство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86643" y="1752600"/>
            <a:ext cx="2089785" cy="605155"/>
          </a:xfrm>
          <a:custGeom>
            <a:avLst/>
            <a:gdLst/>
            <a:ahLst/>
            <a:cxnLst/>
            <a:rect l="l" t="t" r="r" b="b"/>
            <a:pathLst>
              <a:path w="2089784" h="605155">
                <a:moveTo>
                  <a:pt x="1988565" y="0"/>
                </a:moveTo>
                <a:lnTo>
                  <a:pt x="100837" y="0"/>
                </a:lnTo>
                <a:lnTo>
                  <a:pt x="61561" y="7915"/>
                </a:lnTo>
                <a:lnTo>
                  <a:pt x="29511" y="29511"/>
                </a:lnTo>
                <a:lnTo>
                  <a:pt x="7915" y="61561"/>
                </a:lnTo>
                <a:lnTo>
                  <a:pt x="0" y="100838"/>
                </a:lnTo>
                <a:lnTo>
                  <a:pt x="0" y="504190"/>
                </a:lnTo>
                <a:lnTo>
                  <a:pt x="7915" y="543466"/>
                </a:lnTo>
                <a:lnTo>
                  <a:pt x="29511" y="575516"/>
                </a:lnTo>
                <a:lnTo>
                  <a:pt x="61561" y="597112"/>
                </a:lnTo>
                <a:lnTo>
                  <a:pt x="100837" y="605027"/>
                </a:lnTo>
                <a:lnTo>
                  <a:pt x="1988565" y="605027"/>
                </a:lnTo>
                <a:lnTo>
                  <a:pt x="2027842" y="597112"/>
                </a:lnTo>
                <a:lnTo>
                  <a:pt x="2059892" y="575516"/>
                </a:lnTo>
                <a:lnTo>
                  <a:pt x="2081488" y="543466"/>
                </a:lnTo>
                <a:lnTo>
                  <a:pt x="2089403" y="504190"/>
                </a:lnTo>
                <a:lnTo>
                  <a:pt x="2089403" y="100838"/>
                </a:lnTo>
                <a:lnTo>
                  <a:pt x="2081488" y="61561"/>
                </a:lnTo>
                <a:lnTo>
                  <a:pt x="2059892" y="29511"/>
                </a:lnTo>
                <a:lnTo>
                  <a:pt x="2027842" y="7915"/>
                </a:lnTo>
                <a:lnTo>
                  <a:pt x="198856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094846" y="1912747"/>
            <a:ext cx="875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Заемщик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63111" y="955547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305" y="0"/>
                </a:moveTo>
                <a:lnTo>
                  <a:pt x="119150" y="5796"/>
                </a:lnTo>
                <a:lnTo>
                  <a:pt x="80376" y="22154"/>
                </a:lnTo>
                <a:lnTo>
                  <a:pt x="47529" y="47529"/>
                </a:lnTo>
                <a:lnTo>
                  <a:pt x="22154" y="80376"/>
                </a:lnTo>
                <a:lnTo>
                  <a:pt x="5796" y="119150"/>
                </a:lnTo>
                <a:lnTo>
                  <a:pt x="0" y="162305"/>
                </a:lnTo>
                <a:lnTo>
                  <a:pt x="5796" y="205461"/>
                </a:lnTo>
                <a:lnTo>
                  <a:pt x="22154" y="244235"/>
                </a:lnTo>
                <a:lnTo>
                  <a:pt x="47529" y="277082"/>
                </a:lnTo>
                <a:lnTo>
                  <a:pt x="80376" y="302457"/>
                </a:lnTo>
                <a:lnTo>
                  <a:pt x="119150" y="318815"/>
                </a:lnTo>
                <a:lnTo>
                  <a:pt x="162305" y="324611"/>
                </a:lnTo>
                <a:lnTo>
                  <a:pt x="205461" y="318815"/>
                </a:lnTo>
                <a:lnTo>
                  <a:pt x="244235" y="302457"/>
                </a:lnTo>
                <a:lnTo>
                  <a:pt x="277082" y="277082"/>
                </a:lnTo>
                <a:lnTo>
                  <a:pt x="302457" y="244235"/>
                </a:lnTo>
                <a:lnTo>
                  <a:pt x="318815" y="205461"/>
                </a:lnTo>
                <a:lnTo>
                  <a:pt x="324612" y="162305"/>
                </a:lnTo>
                <a:lnTo>
                  <a:pt x="318815" y="119150"/>
                </a:lnTo>
                <a:lnTo>
                  <a:pt x="302457" y="80376"/>
                </a:lnTo>
                <a:lnTo>
                  <a:pt x="277082" y="47529"/>
                </a:lnTo>
                <a:lnTo>
                  <a:pt x="244235" y="22154"/>
                </a:lnTo>
                <a:lnTo>
                  <a:pt x="205461" y="5796"/>
                </a:lnTo>
                <a:lnTo>
                  <a:pt x="16230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48202" y="983361"/>
            <a:ext cx="15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924543" y="955547"/>
            <a:ext cx="323215" cy="325120"/>
          </a:xfrm>
          <a:custGeom>
            <a:avLst/>
            <a:gdLst/>
            <a:ahLst/>
            <a:cxnLst/>
            <a:rect l="l" t="t" r="r" b="b"/>
            <a:pathLst>
              <a:path w="323215" h="325119">
                <a:moveTo>
                  <a:pt x="161544" y="0"/>
                </a:moveTo>
                <a:lnTo>
                  <a:pt x="118577" y="5796"/>
                </a:lnTo>
                <a:lnTo>
                  <a:pt x="79981" y="22154"/>
                </a:lnTo>
                <a:lnTo>
                  <a:pt x="47291" y="47529"/>
                </a:lnTo>
                <a:lnTo>
                  <a:pt x="22041" y="80376"/>
                </a:lnTo>
                <a:lnTo>
                  <a:pt x="5766" y="119150"/>
                </a:lnTo>
                <a:lnTo>
                  <a:pt x="0" y="162305"/>
                </a:lnTo>
                <a:lnTo>
                  <a:pt x="5766" y="205461"/>
                </a:lnTo>
                <a:lnTo>
                  <a:pt x="22041" y="244235"/>
                </a:lnTo>
                <a:lnTo>
                  <a:pt x="47291" y="277082"/>
                </a:lnTo>
                <a:lnTo>
                  <a:pt x="79981" y="302457"/>
                </a:lnTo>
                <a:lnTo>
                  <a:pt x="118577" y="318815"/>
                </a:lnTo>
                <a:lnTo>
                  <a:pt x="161544" y="324611"/>
                </a:lnTo>
                <a:lnTo>
                  <a:pt x="204510" y="318815"/>
                </a:lnTo>
                <a:lnTo>
                  <a:pt x="243106" y="302457"/>
                </a:lnTo>
                <a:lnTo>
                  <a:pt x="275796" y="277082"/>
                </a:lnTo>
                <a:lnTo>
                  <a:pt x="301046" y="244235"/>
                </a:lnTo>
                <a:lnTo>
                  <a:pt x="317321" y="205461"/>
                </a:lnTo>
                <a:lnTo>
                  <a:pt x="323087" y="162305"/>
                </a:lnTo>
                <a:lnTo>
                  <a:pt x="317321" y="119150"/>
                </a:lnTo>
                <a:lnTo>
                  <a:pt x="301046" y="80376"/>
                </a:lnTo>
                <a:lnTo>
                  <a:pt x="275796" y="47529"/>
                </a:lnTo>
                <a:lnTo>
                  <a:pt x="243106" y="22154"/>
                </a:lnTo>
                <a:lnTo>
                  <a:pt x="204510" y="5796"/>
                </a:lnTo>
                <a:lnTo>
                  <a:pt x="16154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09633" y="983361"/>
            <a:ext cx="15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69040" y="955547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305" y="0"/>
                </a:moveTo>
                <a:lnTo>
                  <a:pt x="119150" y="5796"/>
                </a:lnTo>
                <a:lnTo>
                  <a:pt x="80376" y="22154"/>
                </a:lnTo>
                <a:lnTo>
                  <a:pt x="47529" y="47529"/>
                </a:lnTo>
                <a:lnTo>
                  <a:pt x="22154" y="80376"/>
                </a:lnTo>
                <a:lnTo>
                  <a:pt x="5796" y="119150"/>
                </a:lnTo>
                <a:lnTo>
                  <a:pt x="0" y="162305"/>
                </a:lnTo>
                <a:lnTo>
                  <a:pt x="5796" y="205461"/>
                </a:lnTo>
                <a:lnTo>
                  <a:pt x="22154" y="244235"/>
                </a:lnTo>
                <a:lnTo>
                  <a:pt x="47529" y="277082"/>
                </a:lnTo>
                <a:lnTo>
                  <a:pt x="80376" y="302457"/>
                </a:lnTo>
                <a:lnTo>
                  <a:pt x="119150" y="318815"/>
                </a:lnTo>
                <a:lnTo>
                  <a:pt x="162305" y="324611"/>
                </a:lnTo>
                <a:lnTo>
                  <a:pt x="205461" y="318815"/>
                </a:lnTo>
                <a:lnTo>
                  <a:pt x="244235" y="302457"/>
                </a:lnTo>
                <a:lnTo>
                  <a:pt x="277082" y="277082"/>
                </a:lnTo>
                <a:lnTo>
                  <a:pt x="302457" y="244235"/>
                </a:lnTo>
                <a:lnTo>
                  <a:pt x="318815" y="205461"/>
                </a:lnTo>
                <a:lnTo>
                  <a:pt x="324611" y="162305"/>
                </a:lnTo>
                <a:lnTo>
                  <a:pt x="318815" y="119150"/>
                </a:lnTo>
                <a:lnTo>
                  <a:pt x="302457" y="80376"/>
                </a:lnTo>
                <a:lnTo>
                  <a:pt x="277082" y="47529"/>
                </a:lnTo>
                <a:lnTo>
                  <a:pt x="244235" y="22154"/>
                </a:lnTo>
                <a:lnTo>
                  <a:pt x="205461" y="5796"/>
                </a:lnTo>
                <a:lnTo>
                  <a:pt x="16230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455145" y="983361"/>
            <a:ext cx="15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02764" y="4882896"/>
            <a:ext cx="10285730" cy="323215"/>
            <a:chOff x="2302764" y="4882896"/>
            <a:chExt cx="10285730" cy="323215"/>
          </a:xfrm>
        </p:grpSpPr>
        <p:sp>
          <p:nvSpPr>
            <p:cNvPr id="27" name="object 27"/>
            <p:cNvSpPr/>
            <p:nvPr/>
          </p:nvSpPr>
          <p:spPr>
            <a:xfrm>
              <a:off x="2314194" y="5022342"/>
              <a:ext cx="10262870" cy="172720"/>
            </a:xfrm>
            <a:custGeom>
              <a:avLst/>
              <a:gdLst/>
              <a:ahLst/>
              <a:cxnLst/>
              <a:rect l="l" t="t" r="r" b="b"/>
              <a:pathLst>
                <a:path w="10262870" h="172720">
                  <a:moveTo>
                    <a:pt x="0" y="172212"/>
                  </a:moveTo>
                  <a:lnTo>
                    <a:pt x="0" y="0"/>
                  </a:lnTo>
                  <a:lnTo>
                    <a:pt x="10262616" y="0"/>
                  </a:lnTo>
                  <a:lnTo>
                    <a:pt x="10262616" y="172212"/>
                  </a:lnTo>
                </a:path>
              </a:pathLst>
            </a:custGeom>
            <a:ln w="22859">
              <a:solidFill>
                <a:srgbClr val="8FC5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53256" y="4882896"/>
              <a:ext cx="6962140" cy="247015"/>
            </a:xfrm>
            <a:custGeom>
              <a:avLst/>
              <a:gdLst/>
              <a:ahLst/>
              <a:cxnLst/>
              <a:rect l="l" t="t" r="r" b="b"/>
              <a:pathLst>
                <a:path w="6962140" h="247014">
                  <a:moveTo>
                    <a:pt x="6961632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6961632" y="246887"/>
                  </a:lnTo>
                  <a:lnTo>
                    <a:pt x="6961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271272" y="6786371"/>
            <a:ext cx="1771014" cy="838200"/>
          </a:xfrm>
          <a:custGeom>
            <a:avLst/>
            <a:gdLst/>
            <a:ahLst/>
            <a:cxnLst/>
            <a:rect l="l" t="t" r="r" b="b"/>
            <a:pathLst>
              <a:path w="1771014" h="838200">
                <a:moveTo>
                  <a:pt x="1648714" y="0"/>
                </a:moveTo>
                <a:lnTo>
                  <a:pt x="122174" y="0"/>
                </a:lnTo>
                <a:lnTo>
                  <a:pt x="74618" y="9606"/>
                </a:lnTo>
                <a:lnTo>
                  <a:pt x="35783" y="35798"/>
                </a:lnTo>
                <a:lnTo>
                  <a:pt x="9601" y="74634"/>
                </a:lnTo>
                <a:lnTo>
                  <a:pt x="0" y="122173"/>
                </a:lnTo>
                <a:lnTo>
                  <a:pt x="0" y="716026"/>
                </a:lnTo>
                <a:lnTo>
                  <a:pt x="9601" y="763565"/>
                </a:lnTo>
                <a:lnTo>
                  <a:pt x="35783" y="802401"/>
                </a:lnTo>
                <a:lnTo>
                  <a:pt x="74618" y="828593"/>
                </a:lnTo>
                <a:lnTo>
                  <a:pt x="122174" y="838200"/>
                </a:lnTo>
                <a:lnTo>
                  <a:pt x="1648714" y="838200"/>
                </a:lnTo>
                <a:lnTo>
                  <a:pt x="1696253" y="828593"/>
                </a:lnTo>
                <a:lnTo>
                  <a:pt x="1735089" y="802401"/>
                </a:lnTo>
                <a:lnTo>
                  <a:pt x="1761281" y="763565"/>
                </a:lnTo>
                <a:lnTo>
                  <a:pt x="1770888" y="716026"/>
                </a:lnTo>
                <a:lnTo>
                  <a:pt x="1770888" y="122173"/>
                </a:lnTo>
                <a:lnTo>
                  <a:pt x="1761281" y="74634"/>
                </a:lnTo>
                <a:lnTo>
                  <a:pt x="1735089" y="35798"/>
                </a:lnTo>
                <a:lnTo>
                  <a:pt x="1696253" y="9606"/>
                </a:lnTo>
                <a:lnTo>
                  <a:pt x="1648714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30504" y="6978522"/>
            <a:ext cx="164592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Источник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погашения</a:t>
            </a:r>
            <a:r>
              <a:rPr sz="1400" b="1" spc="-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займа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1272" y="5276088"/>
            <a:ext cx="1771014" cy="612775"/>
          </a:xfrm>
          <a:custGeom>
            <a:avLst/>
            <a:gdLst/>
            <a:ahLst/>
            <a:cxnLst/>
            <a:rect l="l" t="t" r="r" b="b"/>
            <a:pathLst>
              <a:path w="1771014" h="612775">
                <a:moveTo>
                  <a:pt x="1681607" y="0"/>
                </a:moveTo>
                <a:lnTo>
                  <a:pt x="89293" y="0"/>
                </a:lnTo>
                <a:lnTo>
                  <a:pt x="54537" y="7020"/>
                </a:lnTo>
                <a:lnTo>
                  <a:pt x="26154" y="26162"/>
                </a:lnTo>
                <a:lnTo>
                  <a:pt x="7017" y="54542"/>
                </a:lnTo>
                <a:lnTo>
                  <a:pt x="0" y="89281"/>
                </a:lnTo>
                <a:lnTo>
                  <a:pt x="0" y="523366"/>
                </a:lnTo>
                <a:lnTo>
                  <a:pt x="7017" y="558105"/>
                </a:lnTo>
                <a:lnTo>
                  <a:pt x="26154" y="586486"/>
                </a:lnTo>
                <a:lnTo>
                  <a:pt x="54537" y="605627"/>
                </a:lnTo>
                <a:lnTo>
                  <a:pt x="89293" y="612648"/>
                </a:lnTo>
                <a:lnTo>
                  <a:pt x="1681607" y="612648"/>
                </a:lnTo>
                <a:lnTo>
                  <a:pt x="1716345" y="605627"/>
                </a:lnTo>
                <a:lnTo>
                  <a:pt x="1744726" y="586486"/>
                </a:lnTo>
                <a:lnTo>
                  <a:pt x="1763867" y="558105"/>
                </a:lnTo>
                <a:lnTo>
                  <a:pt x="1770888" y="523366"/>
                </a:lnTo>
                <a:lnTo>
                  <a:pt x="1770888" y="89281"/>
                </a:lnTo>
                <a:lnTo>
                  <a:pt x="1763867" y="54542"/>
                </a:lnTo>
                <a:lnTo>
                  <a:pt x="1744726" y="26162"/>
                </a:lnTo>
                <a:lnTo>
                  <a:pt x="1716345" y="7020"/>
                </a:lnTo>
                <a:lnTo>
                  <a:pt x="1681607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0751" y="5451475"/>
            <a:ext cx="11550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Тип</a:t>
            </a:r>
            <a:r>
              <a:rPr sz="1400" b="1" spc="-9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41445" y="4871720"/>
            <a:ext cx="6983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Варианты</a:t>
            </a:r>
            <a:r>
              <a:rPr sz="1600" b="1" spc="2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применения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механизма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инфраструктурных</a:t>
            </a:r>
            <a:r>
              <a:rPr sz="1600" b="1" spc="6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облигаций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1272" y="8522207"/>
            <a:ext cx="1771014" cy="611505"/>
          </a:xfrm>
          <a:custGeom>
            <a:avLst/>
            <a:gdLst/>
            <a:ahLst/>
            <a:cxnLst/>
            <a:rect l="l" t="t" r="r" b="b"/>
            <a:pathLst>
              <a:path w="1771014" h="611504">
                <a:moveTo>
                  <a:pt x="1681861" y="0"/>
                </a:moveTo>
                <a:lnTo>
                  <a:pt x="89077" y="0"/>
                </a:lnTo>
                <a:lnTo>
                  <a:pt x="54403" y="6999"/>
                </a:lnTo>
                <a:lnTo>
                  <a:pt x="26088" y="26088"/>
                </a:lnTo>
                <a:lnTo>
                  <a:pt x="6999" y="54403"/>
                </a:lnTo>
                <a:lnTo>
                  <a:pt x="0" y="89077"/>
                </a:lnTo>
                <a:lnTo>
                  <a:pt x="0" y="522046"/>
                </a:lnTo>
                <a:lnTo>
                  <a:pt x="6999" y="556720"/>
                </a:lnTo>
                <a:lnTo>
                  <a:pt x="26088" y="585035"/>
                </a:lnTo>
                <a:lnTo>
                  <a:pt x="54403" y="604124"/>
                </a:lnTo>
                <a:lnTo>
                  <a:pt x="89077" y="611124"/>
                </a:lnTo>
                <a:lnTo>
                  <a:pt x="1681861" y="611124"/>
                </a:lnTo>
                <a:lnTo>
                  <a:pt x="1716506" y="604124"/>
                </a:lnTo>
                <a:lnTo>
                  <a:pt x="1744805" y="585035"/>
                </a:lnTo>
                <a:lnTo>
                  <a:pt x="1763889" y="556720"/>
                </a:lnTo>
                <a:lnTo>
                  <a:pt x="1770888" y="522046"/>
                </a:lnTo>
                <a:lnTo>
                  <a:pt x="1770888" y="89077"/>
                </a:lnTo>
                <a:lnTo>
                  <a:pt x="1763889" y="54403"/>
                </a:lnTo>
                <a:lnTo>
                  <a:pt x="1744805" y="26088"/>
                </a:lnTo>
                <a:lnTo>
                  <a:pt x="1716506" y="6999"/>
                </a:lnTo>
                <a:lnTo>
                  <a:pt x="1681861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20751" y="8697874"/>
            <a:ext cx="1219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Сумма</a:t>
            </a:r>
            <a:r>
              <a:rPr sz="1400" b="1" spc="-8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займа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66188" y="8400288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107" y="0"/>
                </a:lnTo>
              </a:path>
            </a:pathLst>
          </a:custGeom>
          <a:ln w="9144">
            <a:solidFill>
              <a:srgbClr val="D6D9D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25623" y="5268467"/>
            <a:ext cx="3335020" cy="628015"/>
          </a:xfrm>
          <a:custGeom>
            <a:avLst/>
            <a:gdLst/>
            <a:ahLst/>
            <a:cxnLst/>
            <a:rect l="l" t="t" r="r" b="b"/>
            <a:pathLst>
              <a:path w="3335020" h="628014">
                <a:moveTo>
                  <a:pt x="3272028" y="0"/>
                </a:moveTo>
                <a:lnTo>
                  <a:pt x="62483" y="0"/>
                </a:lnTo>
                <a:lnTo>
                  <a:pt x="38147" y="4905"/>
                </a:lnTo>
                <a:lnTo>
                  <a:pt x="18287" y="18287"/>
                </a:lnTo>
                <a:lnTo>
                  <a:pt x="4905" y="38147"/>
                </a:lnTo>
                <a:lnTo>
                  <a:pt x="0" y="62484"/>
                </a:lnTo>
                <a:lnTo>
                  <a:pt x="0" y="565404"/>
                </a:lnTo>
                <a:lnTo>
                  <a:pt x="4905" y="589740"/>
                </a:lnTo>
                <a:lnTo>
                  <a:pt x="18287" y="609600"/>
                </a:lnTo>
                <a:lnTo>
                  <a:pt x="38147" y="622982"/>
                </a:lnTo>
                <a:lnTo>
                  <a:pt x="62483" y="627888"/>
                </a:lnTo>
                <a:lnTo>
                  <a:pt x="3272028" y="627888"/>
                </a:lnTo>
                <a:lnTo>
                  <a:pt x="3296364" y="622982"/>
                </a:lnTo>
                <a:lnTo>
                  <a:pt x="3316224" y="609600"/>
                </a:lnTo>
                <a:lnTo>
                  <a:pt x="3329606" y="589740"/>
                </a:lnTo>
                <a:lnTo>
                  <a:pt x="3334512" y="565404"/>
                </a:lnTo>
                <a:lnTo>
                  <a:pt x="3334512" y="62484"/>
                </a:lnTo>
                <a:lnTo>
                  <a:pt x="3329606" y="38147"/>
                </a:lnTo>
                <a:lnTo>
                  <a:pt x="3316224" y="18288"/>
                </a:lnTo>
                <a:lnTo>
                  <a:pt x="3296364" y="4905"/>
                </a:lnTo>
                <a:lnTo>
                  <a:pt x="327202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84501" y="5259070"/>
            <a:ext cx="301752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Строительство инфраструктуры </a:t>
            </a:r>
            <a:r>
              <a:rPr sz="1400" b="1" spc="-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жилищных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 проектах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490"/>
              </a:lnSpc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наемных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домах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96153" y="6827646"/>
            <a:ext cx="2689860" cy="81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8435">
              <a:lnSpc>
                <a:spcPts val="1595"/>
              </a:lnSpc>
              <a:spcBef>
                <a:spcPts val="100"/>
              </a:spcBef>
              <a:buClr>
                <a:srgbClr val="8FC54B"/>
              </a:buClr>
              <a:buFont typeface="Wingdings"/>
              <a:buChar char=""/>
              <a:tabLst>
                <a:tab pos="191135" algn="l"/>
              </a:tabLst>
            </a:pP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Бюджет</a:t>
            </a:r>
            <a:r>
              <a:rPr sz="14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учетом</a:t>
            </a:r>
            <a:endParaRPr sz="1400">
              <a:latin typeface="Tahoma"/>
              <a:cs typeface="Tahoma"/>
            </a:endParaRPr>
          </a:p>
          <a:p>
            <a:pPr marL="190500">
              <a:lnSpc>
                <a:spcPts val="1515"/>
              </a:lnSpc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реализации</a:t>
            </a:r>
            <a:r>
              <a:rPr sz="1400" spc="-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r>
              <a:rPr sz="1400" spc="-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или</a:t>
            </a:r>
            <a:endParaRPr sz="1400">
              <a:latin typeface="Tahoma"/>
              <a:cs typeface="Tahoma"/>
            </a:endParaRPr>
          </a:p>
          <a:p>
            <a:pPr marL="190500" marR="342265" indent="-178435">
              <a:lnSpc>
                <a:spcPts val="1510"/>
              </a:lnSpc>
              <a:spcBef>
                <a:spcPts val="110"/>
              </a:spcBef>
              <a:buClr>
                <a:srgbClr val="8FC54B"/>
              </a:buClr>
              <a:buFont typeface="Wingdings"/>
              <a:buChar char=""/>
              <a:tabLst>
                <a:tab pos="19113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Коммерческая</a:t>
            </a:r>
            <a:r>
              <a:rPr sz="1400" spc="-7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выручка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от </a:t>
            </a:r>
            <a:r>
              <a:rPr sz="1400" spc="-4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использования</a:t>
            </a:r>
            <a:r>
              <a:rPr sz="1400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объекта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244583" y="5268467"/>
            <a:ext cx="3329940" cy="611505"/>
          </a:xfrm>
          <a:custGeom>
            <a:avLst/>
            <a:gdLst/>
            <a:ahLst/>
            <a:cxnLst/>
            <a:rect l="l" t="t" r="r" b="b"/>
            <a:pathLst>
              <a:path w="3329940" h="611504">
                <a:moveTo>
                  <a:pt x="3269107" y="0"/>
                </a:moveTo>
                <a:lnTo>
                  <a:pt x="60833" y="0"/>
                </a:lnTo>
                <a:lnTo>
                  <a:pt x="37129" y="4772"/>
                </a:lnTo>
                <a:lnTo>
                  <a:pt x="17795" y="17795"/>
                </a:lnTo>
                <a:lnTo>
                  <a:pt x="4772" y="37129"/>
                </a:lnTo>
                <a:lnTo>
                  <a:pt x="0" y="60833"/>
                </a:lnTo>
                <a:lnTo>
                  <a:pt x="0" y="550291"/>
                </a:lnTo>
                <a:lnTo>
                  <a:pt x="4772" y="573994"/>
                </a:lnTo>
                <a:lnTo>
                  <a:pt x="17795" y="593328"/>
                </a:lnTo>
                <a:lnTo>
                  <a:pt x="37129" y="606351"/>
                </a:lnTo>
                <a:lnTo>
                  <a:pt x="60833" y="611124"/>
                </a:lnTo>
                <a:lnTo>
                  <a:pt x="3269107" y="611124"/>
                </a:lnTo>
                <a:lnTo>
                  <a:pt x="3292810" y="606351"/>
                </a:lnTo>
                <a:lnTo>
                  <a:pt x="3312144" y="593328"/>
                </a:lnTo>
                <a:lnTo>
                  <a:pt x="3325167" y="573994"/>
                </a:lnTo>
                <a:lnTo>
                  <a:pt x="3329940" y="550291"/>
                </a:lnTo>
                <a:lnTo>
                  <a:pt x="3329940" y="60833"/>
                </a:lnTo>
                <a:lnTo>
                  <a:pt x="3325167" y="37129"/>
                </a:lnTo>
                <a:lnTo>
                  <a:pt x="3312144" y="17795"/>
                </a:lnTo>
                <a:lnTo>
                  <a:pt x="3292810" y="4772"/>
                </a:lnTo>
                <a:lnTo>
                  <a:pt x="326910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402571" y="5347461"/>
            <a:ext cx="301752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5134" marR="5080" indent="-43307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Строительство инфраструктуры </a:t>
            </a:r>
            <a:r>
              <a:rPr sz="1400" b="1" spc="-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через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концессии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/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ГЧП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06865" y="6840093"/>
            <a:ext cx="25901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8FC54B"/>
              </a:buClr>
              <a:buFont typeface="Wingdings"/>
              <a:buChar char=""/>
              <a:tabLst>
                <a:tab pos="185420" algn="l"/>
              </a:tabLst>
            </a:pP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Платежи</a:t>
            </a:r>
            <a:r>
              <a:rPr sz="1400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публичной</a:t>
            </a:r>
            <a:r>
              <a:rPr sz="14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стороны</a:t>
            </a:r>
            <a:endParaRPr sz="1400">
              <a:latin typeface="Tahoma"/>
              <a:cs typeface="Tahoma"/>
            </a:endParaRPr>
          </a:p>
          <a:p>
            <a:pPr marL="184785" marR="248920" indent="-172720">
              <a:lnSpc>
                <a:spcPct val="100000"/>
              </a:lnSpc>
              <a:buClr>
                <a:srgbClr val="8FC54B"/>
              </a:buClr>
              <a:buFont typeface="Wingdings"/>
              <a:buChar char=""/>
              <a:tabLst>
                <a:tab pos="185420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Коммерческая</a:t>
            </a:r>
            <a:r>
              <a:rPr sz="1400" spc="-7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выручка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от </a:t>
            </a:r>
            <a:r>
              <a:rPr sz="1400" spc="-4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использования</a:t>
            </a:r>
            <a:r>
              <a:rPr sz="1400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объекта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3172" y="9159625"/>
            <a:ext cx="2542540" cy="4381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5"/>
              </a:spcBef>
            </a:pPr>
            <a:r>
              <a:rPr sz="1050" spc="22" baseline="27777" dirty="0">
                <a:solidFill>
                  <a:srgbClr val="3D5056"/>
                </a:solidFill>
                <a:latin typeface="Tahoma"/>
                <a:cs typeface="Tahoma"/>
              </a:rPr>
              <a:t>1</a:t>
            </a:r>
            <a:r>
              <a:rPr sz="1050" spc="-7" baseline="27777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СОПФ</a:t>
            </a:r>
            <a:r>
              <a:rPr sz="11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–</a:t>
            </a:r>
            <a:r>
              <a:rPr sz="11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дочернее</a:t>
            </a:r>
            <a:r>
              <a:rPr sz="11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общество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ДОМ.РФ</a:t>
            </a:r>
            <a:endParaRPr sz="11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*Для</a:t>
            </a:r>
            <a:r>
              <a:rPr sz="11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наемных</a:t>
            </a:r>
            <a:r>
              <a:rPr sz="11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домов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303377" y="122301"/>
            <a:ext cx="29603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Схема</a:t>
            </a:r>
            <a:r>
              <a:rPr spc="-65" dirty="0"/>
              <a:t> </a:t>
            </a:r>
            <a:r>
              <a:rPr spc="-5" dirty="0"/>
              <a:t>механизма</a:t>
            </a:r>
          </a:p>
        </p:txBody>
      </p:sp>
      <p:sp>
        <p:nvSpPr>
          <p:cNvPr id="45" name="object 45"/>
          <p:cNvSpPr/>
          <p:nvPr/>
        </p:nvSpPr>
        <p:spPr>
          <a:xfrm>
            <a:off x="5785103" y="5268467"/>
            <a:ext cx="3335020" cy="628015"/>
          </a:xfrm>
          <a:custGeom>
            <a:avLst/>
            <a:gdLst/>
            <a:ahLst/>
            <a:cxnLst/>
            <a:rect l="l" t="t" r="r" b="b"/>
            <a:pathLst>
              <a:path w="3335020" h="628014">
                <a:moveTo>
                  <a:pt x="3272028" y="0"/>
                </a:moveTo>
                <a:lnTo>
                  <a:pt x="62484" y="0"/>
                </a:lnTo>
                <a:lnTo>
                  <a:pt x="38147" y="4905"/>
                </a:lnTo>
                <a:lnTo>
                  <a:pt x="18288" y="18287"/>
                </a:lnTo>
                <a:lnTo>
                  <a:pt x="4905" y="38147"/>
                </a:lnTo>
                <a:lnTo>
                  <a:pt x="0" y="62484"/>
                </a:lnTo>
                <a:lnTo>
                  <a:pt x="0" y="565404"/>
                </a:lnTo>
                <a:lnTo>
                  <a:pt x="4905" y="589740"/>
                </a:lnTo>
                <a:lnTo>
                  <a:pt x="18287" y="609600"/>
                </a:lnTo>
                <a:lnTo>
                  <a:pt x="38147" y="622982"/>
                </a:lnTo>
                <a:lnTo>
                  <a:pt x="62484" y="627888"/>
                </a:lnTo>
                <a:lnTo>
                  <a:pt x="3272028" y="627888"/>
                </a:lnTo>
                <a:lnTo>
                  <a:pt x="3296364" y="622982"/>
                </a:lnTo>
                <a:lnTo>
                  <a:pt x="3316224" y="609600"/>
                </a:lnTo>
                <a:lnTo>
                  <a:pt x="3329606" y="589740"/>
                </a:lnTo>
                <a:lnTo>
                  <a:pt x="3334512" y="565404"/>
                </a:lnTo>
                <a:lnTo>
                  <a:pt x="3334512" y="62484"/>
                </a:lnTo>
                <a:lnTo>
                  <a:pt x="3329606" y="38147"/>
                </a:lnTo>
                <a:lnTo>
                  <a:pt x="3316224" y="18288"/>
                </a:lnTo>
                <a:lnTo>
                  <a:pt x="3296364" y="4905"/>
                </a:lnTo>
                <a:lnTo>
                  <a:pt x="327202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944615" y="5355082"/>
            <a:ext cx="3017520" cy="43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5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Строительство</a:t>
            </a:r>
            <a:r>
              <a:rPr sz="14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инфраструктуры</a:t>
            </a:r>
            <a:endParaRPr sz="1400">
              <a:latin typeface="Tahoma"/>
              <a:cs typeface="Tahoma"/>
            </a:endParaRPr>
          </a:p>
          <a:p>
            <a:pPr marL="635" algn="ctr">
              <a:lnSpc>
                <a:spcPts val="1595"/>
              </a:lnSpc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вне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жилищных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проектов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71272" y="6030467"/>
            <a:ext cx="1771014" cy="612775"/>
          </a:xfrm>
          <a:custGeom>
            <a:avLst/>
            <a:gdLst/>
            <a:ahLst/>
            <a:cxnLst/>
            <a:rect l="l" t="t" r="r" b="b"/>
            <a:pathLst>
              <a:path w="1771014" h="612775">
                <a:moveTo>
                  <a:pt x="1681607" y="0"/>
                </a:moveTo>
                <a:lnTo>
                  <a:pt x="89293" y="0"/>
                </a:lnTo>
                <a:lnTo>
                  <a:pt x="54537" y="7020"/>
                </a:lnTo>
                <a:lnTo>
                  <a:pt x="26154" y="26162"/>
                </a:lnTo>
                <a:lnTo>
                  <a:pt x="7017" y="54542"/>
                </a:lnTo>
                <a:lnTo>
                  <a:pt x="0" y="89281"/>
                </a:lnTo>
                <a:lnTo>
                  <a:pt x="0" y="523367"/>
                </a:lnTo>
                <a:lnTo>
                  <a:pt x="7017" y="558105"/>
                </a:lnTo>
                <a:lnTo>
                  <a:pt x="26154" y="586486"/>
                </a:lnTo>
                <a:lnTo>
                  <a:pt x="54537" y="605627"/>
                </a:lnTo>
                <a:lnTo>
                  <a:pt x="89293" y="612648"/>
                </a:lnTo>
                <a:lnTo>
                  <a:pt x="1681607" y="612648"/>
                </a:lnTo>
                <a:lnTo>
                  <a:pt x="1716345" y="605627"/>
                </a:lnTo>
                <a:lnTo>
                  <a:pt x="1744726" y="586486"/>
                </a:lnTo>
                <a:lnTo>
                  <a:pt x="1763867" y="558105"/>
                </a:lnTo>
                <a:lnTo>
                  <a:pt x="1770888" y="523367"/>
                </a:lnTo>
                <a:lnTo>
                  <a:pt x="1770888" y="89281"/>
                </a:lnTo>
                <a:lnTo>
                  <a:pt x="1763867" y="54542"/>
                </a:lnTo>
                <a:lnTo>
                  <a:pt x="1744726" y="26162"/>
                </a:lnTo>
                <a:lnTo>
                  <a:pt x="1716345" y="7020"/>
                </a:lnTo>
                <a:lnTo>
                  <a:pt x="1681607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20751" y="6206490"/>
            <a:ext cx="866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Заемщик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266188" y="6687311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107" y="0"/>
                </a:lnTo>
              </a:path>
            </a:pathLst>
          </a:custGeom>
          <a:ln w="9144">
            <a:solidFill>
              <a:srgbClr val="D6D9D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295525" y="6130289"/>
            <a:ext cx="280670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90500" marR="5080" indent="-178435">
              <a:lnSpc>
                <a:spcPts val="1510"/>
              </a:lnSpc>
              <a:spcBef>
                <a:spcPts val="295"/>
              </a:spcBef>
              <a:buClr>
                <a:srgbClr val="8FC54B"/>
              </a:buClr>
              <a:buFont typeface="Wingdings"/>
              <a:buChar char=""/>
              <a:tabLst>
                <a:tab pos="19113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ДО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субъекта РФ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/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Застройщик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/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ГУП,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МУП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96153" y="6119621"/>
            <a:ext cx="3100070" cy="43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indent="-178435">
              <a:lnSpc>
                <a:spcPts val="1595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"/>
              <a:tabLst>
                <a:tab pos="19113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/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Любое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юр.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лицо,</a:t>
            </a:r>
            <a:endParaRPr sz="1400">
              <a:latin typeface="Tahoma"/>
              <a:cs typeface="Tahoma"/>
            </a:endParaRPr>
          </a:p>
          <a:p>
            <a:pPr marL="190500">
              <a:lnSpc>
                <a:spcPts val="1595"/>
              </a:lnSpc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т.ч.</a:t>
            </a:r>
            <a:r>
              <a:rPr sz="14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РСО,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ГУП,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МУП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206865" y="6178677"/>
            <a:ext cx="2950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"/>
              <a:tabLst>
                <a:tab pos="185420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Концессионер</a:t>
            </a:r>
            <a:r>
              <a:rPr sz="1400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/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Частный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партнер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75019" y="8697264"/>
            <a:ext cx="1618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&gt;</a:t>
            </a:r>
            <a:r>
              <a:rPr sz="16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300</a:t>
            </a:r>
            <a:r>
              <a:rPr sz="16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млн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руб.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241804" y="8523731"/>
            <a:ext cx="10300970" cy="612775"/>
          </a:xfrm>
          <a:custGeom>
            <a:avLst/>
            <a:gdLst/>
            <a:ahLst/>
            <a:cxnLst/>
            <a:rect l="l" t="t" r="r" b="b"/>
            <a:pathLst>
              <a:path w="10300970" h="612775">
                <a:moveTo>
                  <a:pt x="0" y="89293"/>
                </a:moveTo>
                <a:lnTo>
                  <a:pt x="7020" y="54537"/>
                </a:lnTo>
                <a:lnTo>
                  <a:pt x="26161" y="26154"/>
                </a:lnTo>
                <a:lnTo>
                  <a:pt x="54542" y="7017"/>
                </a:lnTo>
                <a:lnTo>
                  <a:pt x="89281" y="0"/>
                </a:lnTo>
                <a:lnTo>
                  <a:pt x="10211435" y="0"/>
                </a:lnTo>
                <a:lnTo>
                  <a:pt x="10246173" y="7017"/>
                </a:lnTo>
                <a:lnTo>
                  <a:pt x="10274554" y="26154"/>
                </a:lnTo>
                <a:lnTo>
                  <a:pt x="10293695" y="54537"/>
                </a:lnTo>
                <a:lnTo>
                  <a:pt x="10300716" y="89293"/>
                </a:lnTo>
                <a:lnTo>
                  <a:pt x="10300716" y="523354"/>
                </a:lnTo>
                <a:lnTo>
                  <a:pt x="10293695" y="558110"/>
                </a:lnTo>
                <a:lnTo>
                  <a:pt x="10274554" y="586493"/>
                </a:lnTo>
                <a:lnTo>
                  <a:pt x="10246173" y="605630"/>
                </a:lnTo>
                <a:lnTo>
                  <a:pt x="10211435" y="612648"/>
                </a:lnTo>
                <a:lnTo>
                  <a:pt x="89281" y="612648"/>
                </a:lnTo>
                <a:lnTo>
                  <a:pt x="54542" y="605630"/>
                </a:lnTo>
                <a:lnTo>
                  <a:pt x="26161" y="586493"/>
                </a:lnTo>
                <a:lnTo>
                  <a:pt x="7020" y="558110"/>
                </a:lnTo>
                <a:lnTo>
                  <a:pt x="0" y="523354"/>
                </a:lnTo>
                <a:lnTo>
                  <a:pt x="0" y="89293"/>
                </a:lnTo>
                <a:close/>
              </a:path>
            </a:pathLst>
          </a:custGeom>
          <a:ln w="9144">
            <a:solidFill>
              <a:srgbClr val="8FC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1272" y="7766304"/>
            <a:ext cx="1771014" cy="612775"/>
          </a:xfrm>
          <a:custGeom>
            <a:avLst/>
            <a:gdLst/>
            <a:ahLst/>
            <a:cxnLst/>
            <a:rect l="l" t="t" r="r" b="b"/>
            <a:pathLst>
              <a:path w="1771014" h="612775">
                <a:moveTo>
                  <a:pt x="1681607" y="0"/>
                </a:moveTo>
                <a:lnTo>
                  <a:pt x="89293" y="0"/>
                </a:lnTo>
                <a:lnTo>
                  <a:pt x="54537" y="7020"/>
                </a:lnTo>
                <a:lnTo>
                  <a:pt x="26154" y="26162"/>
                </a:lnTo>
                <a:lnTo>
                  <a:pt x="7017" y="54542"/>
                </a:lnTo>
                <a:lnTo>
                  <a:pt x="0" y="89281"/>
                </a:lnTo>
                <a:lnTo>
                  <a:pt x="0" y="523367"/>
                </a:lnTo>
                <a:lnTo>
                  <a:pt x="7017" y="558116"/>
                </a:lnTo>
                <a:lnTo>
                  <a:pt x="26154" y="586495"/>
                </a:lnTo>
                <a:lnTo>
                  <a:pt x="54537" y="605630"/>
                </a:lnTo>
                <a:lnTo>
                  <a:pt x="89293" y="612648"/>
                </a:lnTo>
                <a:lnTo>
                  <a:pt x="1681607" y="612648"/>
                </a:lnTo>
                <a:lnTo>
                  <a:pt x="1716345" y="605630"/>
                </a:lnTo>
                <a:lnTo>
                  <a:pt x="1744726" y="586495"/>
                </a:lnTo>
                <a:lnTo>
                  <a:pt x="1763867" y="558116"/>
                </a:lnTo>
                <a:lnTo>
                  <a:pt x="1770888" y="523367"/>
                </a:lnTo>
                <a:lnTo>
                  <a:pt x="1770888" y="89281"/>
                </a:lnTo>
                <a:lnTo>
                  <a:pt x="1763867" y="54542"/>
                </a:lnTo>
                <a:lnTo>
                  <a:pt x="1744726" y="26162"/>
                </a:lnTo>
                <a:lnTo>
                  <a:pt x="1716345" y="7020"/>
                </a:lnTo>
                <a:lnTo>
                  <a:pt x="1681607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20751" y="7942833"/>
            <a:ext cx="1071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Срок</a:t>
            </a:r>
            <a:r>
              <a:rPr sz="1400" b="1" spc="-8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займа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266188" y="7766304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107" y="0"/>
                </a:lnTo>
              </a:path>
            </a:pathLst>
          </a:custGeom>
          <a:ln w="9144">
            <a:solidFill>
              <a:srgbClr val="D6D9D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310129" y="7688936"/>
            <a:ext cx="1102360" cy="63817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830"/>
              </a:spcBef>
              <a:buClr>
                <a:srgbClr val="8FC54B"/>
              </a:buClr>
              <a:buFont typeface="Wingdings"/>
              <a:buChar char=""/>
              <a:tabLst>
                <a:tab pos="19113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15</a:t>
            </a:r>
            <a:r>
              <a:rPr sz="14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лет</a:t>
            </a:r>
            <a:endParaRPr sz="1400">
              <a:latin typeface="Tahoma"/>
              <a:cs typeface="Tahoma"/>
            </a:endParaRPr>
          </a:p>
          <a:p>
            <a:pPr marL="190500" indent="-178435">
              <a:lnSpc>
                <a:spcPct val="100000"/>
              </a:lnSpc>
              <a:spcBef>
                <a:spcPts val="730"/>
              </a:spcBef>
              <a:buClr>
                <a:srgbClr val="8FC54B"/>
              </a:buClr>
              <a:buFont typeface="Wingdings"/>
              <a:buChar char=""/>
              <a:tabLst>
                <a:tab pos="19113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20</a:t>
            </a:r>
            <a:r>
              <a:rPr sz="14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лет*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96153" y="7934020"/>
            <a:ext cx="1005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"/>
              <a:tabLst>
                <a:tab pos="19113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20</a:t>
            </a:r>
            <a:r>
              <a:rPr sz="14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лет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206865" y="7944687"/>
            <a:ext cx="9988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"/>
              <a:tabLst>
                <a:tab pos="185420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30</a:t>
            </a:r>
            <a:r>
              <a:rPr sz="14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лет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61136" y="4364863"/>
            <a:ext cx="929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Социальная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62" name="object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971" y="4240129"/>
            <a:ext cx="403690" cy="455185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2574798" y="4364863"/>
            <a:ext cx="97281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нж</a:t>
            </a: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н</a:t>
            </a: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рн</a:t>
            </a:r>
            <a:r>
              <a:rPr sz="1300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я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64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4612" y="4241375"/>
            <a:ext cx="440305" cy="453999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3659123" y="4175759"/>
            <a:ext cx="504825" cy="528955"/>
            <a:chOff x="3659123" y="4175759"/>
            <a:chExt cx="504825" cy="528955"/>
          </a:xfrm>
        </p:grpSpPr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5219" y="4299203"/>
              <a:ext cx="495300" cy="39623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659123" y="4175759"/>
              <a:ext cx="504825" cy="528955"/>
            </a:xfrm>
            <a:custGeom>
              <a:avLst/>
              <a:gdLst/>
              <a:ahLst/>
              <a:cxnLst/>
              <a:rect l="l" t="t" r="r" b="b"/>
              <a:pathLst>
                <a:path w="504825" h="528954">
                  <a:moveTo>
                    <a:pt x="504444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504444" y="528827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253229" y="4365498"/>
            <a:ext cx="10858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Транспортная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553455" y="4189476"/>
            <a:ext cx="593090" cy="504825"/>
            <a:chOff x="5553455" y="4189476"/>
            <a:chExt cx="593090" cy="504825"/>
          </a:xfrm>
        </p:grpSpPr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1367" y="4224528"/>
              <a:ext cx="467867" cy="46939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553455" y="4189476"/>
              <a:ext cx="593090" cy="504825"/>
            </a:xfrm>
            <a:custGeom>
              <a:avLst/>
              <a:gdLst/>
              <a:ahLst/>
              <a:cxnLst/>
              <a:rect l="l" t="t" r="r" b="b"/>
              <a:pathLst>
                <a:path w="593089" h="504825">
                  <a:moveTo>
                    <a:pt x="592836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592836" y="504444"/>
                  </a:lnTo>
                  <a:lnTo>
                    <a:pt x="592836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434071" y="4189476"/>
            <a:ext cx="593090" cy="504825"/>
            <a:chOff x="7434071" y="4189476"/>
            <a:chExt cx="593090" cy="504825"/>
          </a:xfrm>
        </p:grpSpPr>
        <p:sp>
          <p:nvSpPr>
            <p:cNvPr id="73" name="object 73"/>
            <p:cNvSpPr/>
            <p:nvPr/>
          </p:nvSpPr>
          <p:spPr>
            <a:xfrm>
              <a:off x="7485887" y="4212336"/>
              <a:ext cx="539115" cy="467995"/>
            </a:xfrm>
            <a:custGeom>
              <a:avLst/>
              <a:gdLst/>
              <a:ahLst/>
              <a:cxnLst/>
              <a:rect l="l" t="t" r="r" b="b"/>
              <a:pathLst>
                <a:path w="539115" h="467995">
                  <a:moveTo>
                    <a:pt x="360679" y="0"/>
                  </a:moveTo>
                  <a:lnTo>
                    <a:pt x="80517" y="0"/>
                  </a:lnTo>
                  <a:lnTo>
                    <a:pt x="69901" y="2115"/>
                  </a:lnTo>
                  <a:lnTo>
                    <a:pt x="61404" y="7969"/>
                  </a:lnTo>
                  <a:lnTo>
                    <a:pt x="55764" y="16823"/>
                  </a:lnTo>
                  <a:lnTo>
                    <a:pt x="53720" y="27939"/>
                  </a:lnTo>
                  <a:lnTo>
                    <a:pt x="53720" y="253873"/>
                  </a:lnTo>
                  <a:lnTo>
                    <a:pt x="55764" y="265009"/>
                  </a:lnTo>
                  <a:lnTo>
                    <a:pt x="61404" y="273907"/>
                  </a:lnTo>
                  <a:lnTo>
                    <a:pt x="69901" y="279804"/>
                  </a:lnTo>
                  <a:lnTo>
                    <a:pt x="80517" y="281939"/>
                  </a:lnTo>
                  <a:lnTo>
                    <a:pt x="360679" y="281939"/>
                  </a:lnTo>
                  <a:lnTo>
                    <a:pt x="371349" y="279804"/>
                  </a:lnTo>
                  <a:lnTo>
                    <a:pt x="379841" y="273907"/>
                  </a:lnTo>
                  <a:lnTo>
                    <a:pt x="385450" y="265009"/>
                  </a:lnTo>
                  <a:lnTo>
                    <a:pt x="385651" y="263905"/>
                  </a:lnTo>
                  <a:lnTo>
                    <a:pt x="74802" y="263905"/>
                  </a:lnTo>
                  <a:lnTo>
                    <a:pt x="70992" y="259968"/>
                  </a:lnTo>
                  <a:lnTo>
                    <a:pt x="70992" y="21971"/>
                  </a:lnTo>
                  <a:lnTo>
                    <a:pt x="74802" y="18034"/>
                  </a:lnTo>
                  <a:lnTo>
                    <a:pt x="385671" y="18034"/>
                  </a:lnTo>
                  <a:lnTo>
                    <a:pt x="385450" y="16823"/>
                  </a:lnTo>
                  <a:lnTo>
                    <a:pt x="379841" y="7969"/>
                  </a:lnTo>
                  <a:lnTo>
                    <a:pt x="371349" y="2115"/>
                  </a:lnTo>
                  <a:lnTo>
                    <a:pt x="360679" y="0"/>
                  </a:lnTo>
                  <a:close/>
                </a:path>
                <a:path w="539115" h="467995">
                  <a:moveTo>
                    <a:pt x="385671" y="18034"/>
                  </a:moveTo>
                  <a:lnTo>
                    <a:pt x="366394" y="18034"/>
                  </a:lnTo>
                  <a:lnTo>
                    <a:pt x="370331" y="21971"/>
                  </a:lnTo>
                  <a:lnTo>
                    <a:pt x="370331" y="259968"/>
                  </a:lnTo>
                  <a:lnTo>
                    <a:pt x="366394" y="263905"/>
                  </a:lnTo>
                  <a:lnTo>
                    <a:pt x="385651" y="263905"/>
                  </a:lnTo>
                  <a:lnTo>
                    <a:pt x="387476" y="253873"/>
                  </a:lnTo>
                  <a:lnTo>
                    <a:pt x="387476" y="27939"/>
                  </a:lnTo>
                  <a:lnTo>
                    <a:pt x="385671" y="18034"/>
                  </a:lnTo>
                  <a:close/>
                </a:path>
                <a:path w="539115" h="467995">
                  <a:moveTo>
                    <a:pt x="360679" y="284988"/>
                  </a:moveTo>
                  <a:lnTo>
                    <a:pt x="80517" y="284988"/>
                  </a:lnTo>
                  <a:lnTo>
                    <a:pt x="70645" y="286257"/>
                  </a:lnTo>
                  <a:lnTo>
                    <a:pt x="61642" y="290067"/>
                  </a:lnTo>
                  <a:lnTo>
                    <a:pt x="54425" y="295147"/>
                  </a:lnTo>
                  <a:lnTo>
                    <a:pt x="49910" y="302767"/>
                  </a:lnTo>
                  <a:lnTo>
                    <a:pt x="1904" y="445007"/>
                  </a:lnTo>
                  <a:lnTo>
                    <a:pt x="0" y="446277"/>
                  </a:lnTo>
                  <a:lnTo>
                    <a:pt x="0" y="452627"/>
                  </a:lnTo>
                  <a:lnTo>
                    <a:pt x="1904" y="456438"/>
                  </a:lnTo>
                  <a:lnTo>
                    <a:pt x="3809" y="458977"/>
                  </a:lnTo>
                  <a:lnTo>
                    <a:pt x="7731" y="462788"/>
                  </a:lnTo>
                  <a:lnTo>
                    <a:pt x="13652" y="465327"/>
                  </a:lnTo>
                  <a:lnTo>
                    <a:pt x="21383" y="467867"/>
                  </a:lnTo>
                  <a:lnTo>
                    <a:pt x="419921" y="467867"/>
                  </a:lnTo>
                  <a:lnTo>
                    <a:pt x="427608" y="465327"/>
                  </a:lnTo>
                  <a:lnTo>
                    <a:pt x="433486" y="462788"/>
                  </a:lnTo>
                  <a:lnTo>
                    <a:pt x="437387" y="458977"/>
                  </a:lnTo>
                  <a:lnTo>
                    <a:pt x="441197" y="455167"/>
                  </a:lnTo>
                  <a:lnTo>
                    <a:pt x="441197" y="450088"/>
                  </a:lnTo>
                  <a:lnTo>
                    <a:pt x="24891" y="450088"/>
                  </a:lnTo>
                  <a:lnTo>
                    <a:pt x="21081" y="448817"/>
                  </a:lnTo>
                  <a:lnTo>
                    <a:pt x="19176" y="448817"/>
                  </a:lnTo>
                  <a:lnTo>
                    <a:pt x="26380" y="424688"/>
                  </a:lnTo>
                  <a:lnTo>
                    <a:pt x="42227" y="377697"/>
                  </a:lnTo>
                  <a:lnTo>
                    <a:pt x="58074" y="329438"/>
                  </a:lnTo>
                  <a:lnTo>
                    <a:pt x="65277" y="309117"/>
                  </a:lnTo>
                  <a:lnTo>
                    <a:pt x="67182" y="306577"/>
                  </a:lnTo>
                  <a:lnTo>
                    <a:pt x="72897" y="302767"/>
                  </a:lnTo>
                  <a:lnTo>
                    <a:pt x="391413" y="302767"/>
                  </a:lnTo>
                  <a:lnTo>
                    <a:pt x="386843" y="295147"/>
                  </a:lnTo>
                  <a:lnTo>
                    <a:pt x="379618" y="290067"/>
                  </a:lnTo>
                  <a:lnTo>
                    <a:pt x="370607" y="286257"/>
                  </a:lnTo>
                  <a:lnTo>
                    <a:pt x="360679" y="284988"/>
                  </a:lnTo>
                  <a:close/>
                </a:path>
                <a:path w="539115" h="467995">
                  <a:moveTo>
                    <a:pt x="391413" y="302767"/>
                  </a:moveTo>
                  <a:lnTo>
                    <a:pt x="368300" y="302767"/>
                  </a:lnTo>
                  <a:lnTo>
                    <a:pt x="374141" y="306577"/>
                  </a:lnTo>
                  <a:lnTo>
                    <a:pt x="374141" y="309117"/>
                  </a:lnTo>
                  <a:lnTo>
                    <a:pt x="397367" y="377697"/>
                  </a:lnTo>
                  <a:lnTo>
                    <a:pt x="413736" y="424688"/>
                  </a:lnTo>
                  <a:lnTo>
                    <a:pt x="422020" y="448817"/>
                  </a:lnTo>
                  <a:lnTo>
                    <a:pt x="420115" y="448817"/>
                  </a:lnTo>
                  <a:lnTo>
                    <a:pt x="416305" y="450088"/>
                  </a:lnTo>
                  <a:lnTo>
                    <a:pt x="441197" y="450088"/>
                  </a:lnTo>
                  <a:lnTo>
                    <a:pt x="441197" y="448817"/>
                  </a:lnTo>
                  <a:lnTo>
                    <a:pt x="439292" y="445007"/>
                  </a:lnTo>
                  <a:lnTo>
                    <a:pt x="391413" y="302767"/>
                  </a:lnTo>
                  <a:close/>
                </a:path>
                <a:path w="539115" h="467995">
                  <a:moveTo>
                    <a:pt x="246338" y="403097"/>
                  </a:moveTo>
                  <a:lnTo>
                    <a:pt x="194109" y="403097"/>
                  </a:lnTo>
                  <a:lnTo>
                    <a:pt x="186832" y="405638"/>
                  </a:lnTo>
                  <a:lnTo>
                    <a:pt x="182056" y="409447"/>
                  </a:lnTo>
                  <a:lnTo>
                    <a:pt x="180339" y="414527"/>
                  </a:lnTo>
                  <a:lnTo>
                    <a:pt x="178434" y="432307"/>
                  </a:lnTo>
                  <a:lnTo>
                    <a:pt x="180133" y="437388"/>
                  </a:lnTo>
                  <a:lnTo>
                    <a:pt x="184880" y="441197"/>
                  </a:lnTo>
                  <a:lnTo>
                    <a:pt x="192150" y="443738"/>
                  </a:lnTo>
                  <a:lnTo>
                    <a:pt x="201421" y="445007"/>
                  </a:lnTo>
                  <a:lnTo>
                    <a:pt x="237870" y="445007"/>
                  </a:lnTo>
                  <a:lnTo>
                    <a:pt x="247459" y="443738"/>
                  </a:lnTo>
                  <a:lnTo>
                    <a:pt x="255428" y="441197"/>
                  </a:lnTo>
                  <a:lnTo>
                    <a:pt x="260873" y="437388"/>
                  </a:lnTo>
                  <a:lnTo>
                    <a:pt x="262889" y="432307"/>
                  </a:lnTo>
                  <a:lnTo>
                    <a:pt x="260857" y="414527"/>
                  </a:lnTo>
                  <a:lnTo>
                    <a:pt x="258891" y="409447"/>
                  </a:lnTo>
                  <a:lnTo>
                    <a:pt x="253698" y="405638"/>
                  </a:lnTo>
                  <a:lnTo>
                    <a:pt x="246338" y="403097"/>
                  </a:lnTo>
                  <a:close/>
                </a:path>
                <a:path w="539115" h="467995">
                  <a:moveTo>
                    <a:pt x="76707" y="376427"/>
                  </a:moveTo>
                  <a:lnTo>
                    <a:pt x="53720" y="376427"/>
                  </a:lnTo>
                  <a:lnTo>
                    <a:pt x="49910" y="378967"/>
                  </a:lnTo>
                  <a:lnTo>
                    <a:pt x="46100" y="389127"/>
                  </a:lnTo>
                  <a:lnTo>
                    <a:pt x="46100" y="390397"/>
                  </a:lnTo>
                  <a:lnTo>
                    <a:pt x="48005" y="392938"/>
                  </a:lnTo>
                  <a:lnTo>
                    <a:pt x="72897" y="392938"/>
                  </a:lnTo>
                  <a:lnTo>
                    <a:pt x="74802" y="390397"/>
                  </a:lnTo>
                  <a:lnTo>
                    <a:pt x="74802" y="389127"/>
                  </a:lnTo>
                  <a:lnTo>
                    <a:pt x="76707" y="378967"/>
                  </a:lnTo>
                  <a:lnTo>
                    <a:pt x="78612" y="378967"/>
                  </a:lnTo>
                  <a:lnTo>
                    <a:pt x="76707" y="376427"/>
                  </a:lnTo>
                  <a:close/>
                </a:path>
                <a:path w="539115" h="467995">
                  <a:moveTo>
                    <a:pt x="111251" y="376427"/>
                  </a:moveTo>
                  <a:lnTo>
                    <a:pt x="88264" y="376427"/>
                  </a:lnTo>
                  <a:lnTo>
                    <a:pt x="84454" y="378967"/>
                  </a:lnTo>
                  <a:lnTo>
                    <a:pt x="82550" y="389127"/>
                  </a:lnTo>
                  <a:lnTo>
                    <a:pt x="82550" y="390397"/>
                  </a:lnTo>
                  <a:lnTo>
                    <a:pt x="84454" y="392938"/>
                  </a:lnTo>
                  <a:lnTo>
                    <a:pt x="107441" y="392938"/>
                  </a:lnTo>
                  <a:lnTo>
                    <a:pt x="111251" y="389127"/>
                  </a:lnTo>
                  <a:lnTo>
                    <a:pt x="113156" y="378967"/>
                  </a:lnTo>
                  <a:lnTo>
                    <a:pt x="111251" y="376427"/>
                  </a:lnTo>
                  <a:close/>
                </a:path>
                <a:path w="539115" h="467995">
                  <a:moveTo>
                    <a:pt x="145795" y="376427"/>
                  </a:moveTo>
                  <a:lnTo>
                    <a:pt x="122808" y="376427"/>
                  </a:lnTo>
                  <a:lnTo>
                    <a:pt x="118998" y="378967"/>
                  </a:lnTo>
                  <a:lnTo>
                    <a:pt x="116966" y="389127"/>
                  </a:lnTo>
                  <a:lnTo>
                    <a:pt x="116966" y="390397"/>
                  </a:lnTo>
                  <a:lnTo>
                    <a:pt x="118998" y="392938"/>
                  </a:lnTo>
                  <a:lnTo>
                    <a:pt x="143890" y="392938"/>
                  </a:lnTo>
                  <a:lnTo>
                    <a:pt x="145795" y="390397"/>
                  </a:lnTo>
                  <a:lnTo>
                    <a:pt x="145795" y="389127"/>
                  </a:lnTo>
                  <a:lnTo>
                    <a:pt x="147700" y="378967"/>
                  </a:lnTo>
                  <a:lnTo>
                    <a:pt x="145795" y="376427"/>
                  </a:lnTo>
                  <a:close/>
                </a:path>
                <a:path w="539115" h="467995">
                  <a:moveTo>
                    <a:pt x="180339" y="376427"/>
                  </a:moveTo>
                  <a:lnTo>
                    <a:pt x="157352" y="376427"/>
                  </a:lnTo>
                  <a:lnTo>
                    <a:pt x="153542" y="378967"/>
                  </a:lnTo>
                  <a:lnTo>
                    <a:pt x="153542" y="390397"/>
                  </a:lnTo>
                  <a:lnTo>
                    <a:pt x="155447" y="392938"/>
                  </a:lnTo>
                  <a:lnTo>
                    <a:pt x="178434" y="392938"/>
                  </a:lnTo>
                  <a:lnTo>
                    <a:pt x="182244" y="389127"/>
                  </a:lnTo>
                  <a:lnTo>
                    <a:pt x="182244" y="378967"/>
                  </a:lnTo>
                  <a:lnTo>
                    <a:pt x="180339" y="376427"/>
                  </a:lnTo>
                  <a:close/>
                </a:path>
                <a:path w="539115" h="467995">
                  <a:moveTo>
                    <a:pt x="214883" y="376427"/>
                  </a:moveTo>
                  <a:lnTo>
                    <a:pt x="191896" y="376427"/>
                  </a:lnTo>
                  <a:lnTo>
                    <a:pt x="189991" y="378967"/>
                  </a:lnTo>
                  <a:lnTo>
                    <a:pt x="187959" y="389127"/>
                  </a:lnTo>
                  <a:lnTo>
                    <a:pt x="187959" y="390397"/>
                  </a:lnTo>
                  <a:lnTo>
                    <a:pt x="189991" y="392938"/>
                  </a:lnTo>
                  <a:lnTo>
                    <a:pt x="214883" y="392938"/>
                  </a:lnTo>
                  <a:lnTo>
                    <a:pt x="216788" y="390397"/>
                  </a:lnTo>
                  <a:lnTo>
                    <a:pt x="216788" y="378967"/>
                  </a:lnTo>
                  <a:lnTo>
                    <a:pt x="214883" y="376427"/>
                  </a:lnTo>
                  <a:close/>
                </a:path>
                <a:path w="539115" h="467995">
                  <a:moveTo>
                    <a:pt x="249427" y="376427"/>
                  </a:moveTo>
                  <a:lnTo>
                    <a:pt x="226440" y="376427"/>
                  </a:lnTo>
                  <a:lnTo>
                    <a:pt x="224408" y="378967"/>
                  </a:lnTo>
                  <a:lnTo>
                    <a:pt x="224408" y="390397"/>
                  </a:lnTo>
                  <a:lnTo>
                    <a:pt x="226440" y="392938"/>
                  </a:lnTo>
                  <a:lnTo>
                    <a:pt x="249427" y="392938"/>
                  </a:lnTo>
                  <a:lnTo>
                    <a:pt x="253237" y="390397"/>
                  </a:lnTo>
                  <a:lnTo>
                    <a:pt x="251332" y="389127"/>
                  </a:lnTo>
                  <a:lnTo>
                    <a:pt x="251332" y="378967"/>
                  </a:lnTo>
                  <a:lnTo>
                    <a:pt x="249427" y="376427"/>
                  </a:lnTo>
                  <a:close/>
                </a:path>
                <a:path w="539115" h="467995">
                  <a:moveTo>
                    <a:pt x="283971" y="376427"/>
                  </a:moveTo>
                  <a:lnTo>
                    <a:pt x="260857" y="376427"/>
                  </a:lnTo>
                  <a:lnTo>
                    <a:pt x="258952" y="378967"/>
                  </a:lnTo>
                  <a:lnTo>
                    <a:pt x="258952" y="390397"/>
                  </a:lnTo>
                  <a:lnTo>
                    <a:pt x="260857" y="392938"/>
                  </a:lnTo>
                  <a:lnTo>
                    <a:pt x="285876" y="392938"/>
                  </a:lnTo>
                  <a:lnTo>
                    <a:pt x="287781" y="390397"/>
                  </a:lnTo>
                  <a:lnTo>
                    <a:pt x="287781" y="389127"/>
                  </a:lnTo>
                  <a:lnTo>
                    <a:pt x="285876" y="378967"/>
                  </a:lnTo>
                  <a:lnTo>
                    <a:pt x="283971" y="376427"/>
                  </a:lnTo>
                  <a:close/>
                </a:path>
                <a:path w="539115" h="467995">
                  <a:moveTo>
                    <a:pt x="318515" y="376427"/>
                  </a:moveTo>
                  <a:lnTo>
                    <a:pt x="295401" y="376427"/>
                  </a:lnTo>
                  <a:lnTo>
                    <a:pt x="293496" y="378967"/>
                  </a:lnTo>
                  <a:lnTo>
                    <a:pt x="295401" y="389127"/>
                  </a:lnTo>
                  <a:lnTo>
                    <a:pt x="295401" y="390397"/>
                  </a:lnTo>
                  <a:lnTo>
                    <a:pt x="297306" y="392938"/>
                  </a:lnTo>
                  <a:lnTo>
                    <a:pt x="322325" y="392938"/>
                  </a:lnTo>
                  <a:lnTo>
                    <a:pt x="324230" y="390397"/>
                  </a:lnTo>
                  <a:lnTo>
                    <a:pt x="322325" y="389127"/>
                  </a:lnTo>
                  <a:lnTo>
                    <a:pt x="320420" y="378967"/>
                  </a:lnTo>
                  <a:lnTo>
                    <a:pt x="318515" y="376427"/>
                  </a:lnTo>
                  <a:close/>
                </a:path>
                <a:path w="539115" h="467995">
                  <a:moveTo>
                    <a:pt x="353059" y="376427"/>
                  </a:moveTo>
                  <a:lnTo>
                    <a:pt x="329945" y="376427"/>
                  </a:lnTo>
                  <a:lnTo>
                    <a:pt x="328040" y="378967"/>
                  </a:lnTo>
                  <a:lnTo>
                    <a:pt x="329945" y="389127"/>
                  </a:lnTo>
                  <a:lnTo>
                    <a:pt x="329945" y="390397"/>
                  </a:lnTo>
                  <a:lnTo>
                    <a:pt x="333882" y="392938"/>
                  </a:lnTo>
                  <a:lnTo>
                    <a:pt x="356869" y="392938"/>
                  </a:lnTo>
                  <a:lnTo>
                    <a:pt x="358775" y="390397"/>
                  </a:lnTo>
                  <a:lnTo>
                    <a:pt x="358775" y="389127"/>
                  </a:lnTo>
                  <a:lnTo>
                    <a:pt x="356869" y="378967"/>
                  </a:lnTo>
                  <a:lnTo>
                    <a:pt x="354964" y="378967"/>
                  </a:lnTo>
                  <a:lnTo>
                    <a:pt x="353059" y="376427"/>
                  </a:lnTo>
                  <a:close/>
                </a:path>
                <a:path w="539115" h="467995">
                  <a:moveTo>
                    <a:pt x="387476" y="376427"/>
                  </a:moveTo>
                  <a:lnTo>
                    <a:pt x="364489" y="376427"/>
                  </a:lnTo>
                  <a:lnTo>
                    <a:pt x="362584" y="378967"/>
                  </a:lnTo>
                  <a:lnTo>
                    <a:pt x="366394" y="389127"/>
                  </a:lnTo>
                  <a:lnTo>
                    <a:pt x="366394" y="390397"/>
                  </a:lnTo>
                  <a:lnTo>
                    <a:pt x="368300" y="392938"/>
                  </a:lnTo>
                  <a:lnTo>
                    <a:pt x="393318" y="392938"/>
                  </a:lnTo>
                  <a:lnTo>
                    <a:pt x="395223" y="390397"/>
                  </a:lnTo>
                  <a:lnTo>
                    <a:pt x="393318" y="389127"/>
                  </a:lnTo>
                  <a:lnTo>
                    <a:pt x="391413" y="378967"/>
                  </a:lnTo>
                  <a:lnTo>
                    <a:pt x="387476" y="376427"/>
                  </a:lnTo>
                  <a:close/>
                </a:path>
                <a:path w="539115" h="467995">
                  <a:moveTo>
                    <a:pt x="80517" y="356107"/>
                  </a:moveTo>
                  <a:lnTo>
                    <a:pt x="59435" y="356107"/>
                  </a:lnTo>
                  <a:lnTo>
                    <a:pt x="55625" y="358647"/>
                  </a:lnTo>
                  <a:lnTo>
                    <a:pt x="55625" y="359917"/>
                  </a:lnTo>
                  <a:lnTo>
                    <a:pt x="51815" y="370077"/>
                  </a:lnTo>
                  <a:lnTo>
                    <a:pt x="51815" y="372617"/>
                  </a:lnTo>
                  <a:lnTo>
                    <a:pt x="80517" y="372617"/>
                  </a:lnTo>
                  <a:lnTo>
                    <a:pt x="80517" y="370077"/>
                  </a:lnTo>
                  <a:lnTo>
                    <a:pt x="82550" y="359917"/>
                  </a:lnTo>
                  <a:lnTo>
                    <a:pt x="82550" y="358647"/>
                  </a:lnTo>
                  <a:lnTo>
                    <a:pt x="80517" y="356107"/>
                  </a:lnTo>
                  <a:close/>
                </a:path>
                <a:path w="539115" h="467995">
                  <a:moveTo>
                    <a:pt x="115061" y="356107"/>
                  </a:moveTo>
                  <a:lnTo>
                    <a:pt x="92075" y="356107"/>
                  </a:lnTo>
                  <a:lnTo>
                    <a:pt x="90169" y="358647"/>
                  </a:lnTo>
                  <a:lnTo>
                    <a:pt x="90169" y="359917"/>
                  </a:lnTo>
                  <a:lnTo>
                    <a:pt x="86359" y="370077"/>
                  </a:lnTo>
                  <a:lnTo>
                    <a:pt x="86359" y="372617"/>
                  </a:lnTo>
                  <a:lnTo>
                    <a:pt x="113156" y="372617"/>
                  </a:lnTo>
                  <a:lnTo>
                    <a:pt x="115061" y="370077"/>
                  </a:lnTo>
                  <a:lnTo>
                    <a:pt x="116966" y="359917"/>
                  </a:lnTo>
                  <a:lnTo>
                    <a:pt x="116966" y="358647"/>
                  </a:lnTo>
                  <a:lnTo>
                    <a:pt x="115061" y="356107"/>
                  </a:lnTo>
                  <a:close/>
                </a:path>
                <a:path w="539115" h="467995">
                  <a:moveTo>
                    <a:pt x="147700" y="356107"/>
                  </a:moveTo>
                  <a:lnTo>
                    <a:pt x="124713" y="356107"/>
                  </a:lnTo>
                  <a:lnTo>
                    <a:pt x="122808" y="358647"/>
                  </a:lnTo>
                  <a:lnTo>
                    <a:pt x="122808" y="359917"/>
                  </a:lnTo>
                  <a:lnTo>
                    <a:pt x="120903" y="370077"/>
                  </a:lnTo>
                  <a:lnTo>
                    <a:pt x="120903" y="372617"/>
                  </a:lnTo>
                  <a:lnTo>
                    <a:pt x="147700" y="372617"/>
                  </a:lnTo>
                  <a:lnTo>
                    <a:pt x="147700" y="370077"/>
                  </a:lnTo>
                  <a:lnTo>
                    <a:pt x="149605" y="359917"/>
                  </a:lnTo>
                  <a:lnTo>
                    <a:pt x="149605" y="358647"/>
                  </a:lnTo>
                  <a:lnTo>
                    <a:pt x="147700" y="356107"/>
                  </a:lnTo>
                  <a:close/>
                </a:path>
                <a:path w="539115" h="467995">
                  <a:moveTo>
                    <a:pt x="182244" y="356107"/>
                  </a:moveTo>
                  <a:lnTo>
                    <a:pt x="159257" y="356107"/>
                  </a:lnTo>
                  <a:lnTo>
                    <a:pt x="157352" y="358647"/>
                  </a:lnTo>
                  <a:lnTo>
                    <a:pt x="157352" y="359917"/>
                  </a:lnTo>
                  <a:lnTo>
                    <a:pt x="155447" y="370077"/>
                  </a:lnTo>
                  <a:lnTo>
                    <a:pt x="155447" y="372617"/>
                  </a:lnTo>
                  <a:lnTo>
                    <a:pt x="182244" y="372617"/>
                  </a:lnTo>
                  <a:lnTo>
                    <a:pt x="182244" y="370077"/>
                  </a:lnTo>
                  <a:lnTo>
                    <a:pt x="184150" y="359917"/>
                  </a:lnTo>
                  <a:lnTo>
                    <a:pt x="184150" y="358647"/>
                  </a:lnTo>
                  <a:lnTo>
                    <a:pt x="182244" y="356107"/>
                  </a:lnTo>
                  <a:close/>
                </a:path>
                <a:path w="539115" h="467995">
                  <a:moveTo>
                    <a:pt x="214883" y="356107"/>
                  </a:moveTo>
                  <a:lnTo>
                    <a:pt x="191896" y="356107"/>
                  </a:lnTo>
                  <a:lnTo>
                    <a:pt x="189991" y="358647"/>
                  </a:lnTo>
                  <a:lnTo>
                    <a:pt x="189991" y="372617"/>
                  </a:lnTo>
                  <a:lnTo>
                    <a:pt x="216788" y="372617"/>
                  </a:lnTo>
                  <a:lnTo>
                    <a:pt x="216788" y="358647"/>
                  </a:lnTo>
                  <a:lnTo>
                    <a:pt x="214883" y="356107"/>
                  </a:lnTo>
                  <a:close/>
                </a:path>
                <a:path w="539115" h="467995">
                  <a:moveTo>
                    <a:pt x="247522" y="356107"/>
                  </a:moveTo>
                  <a:lnTo>
                    <a:pt x="226440" y="356107"/>
                  </a:lnTo>
                  <a:lnTo>
                    <a:pt x="224408" y="358647"/>
                  </a:lnTo>
                  <a:lnTo>
                    <a:pt x="224408" y="372617"/>
                  </a:lnTo>
                  <a:lnTo>
                    <a:pt x="251332" y="372617"/>
                  </a:lnTo>
                  <a:lnTo>
                    <a:pt x="251332" y="358647"/>
                  </a:lnTo>
                  <a:lnTo>
                    <a:pt x="247522" y="356107"/>
                  </a:lnTo>
                  <a:close/>
                </a:path>
                <a:path w="539115" h="467995">
                  <a:moveTo>
                    <a:pt x="282066" y="356107"/>
                  </a:moveTo>
                  <a:lnTo>
                    <a:pt x="258952" y="356107"/>
                  </a:lnTo>
                  <a:lnTo>
                    <a:pt x="257047" y="358647"/>
                  </a:lnTo>
                  <a:lnTo>
                    <a:pt x="257047" y="370077"/>
                  </a:lnTo>
                  <a:lnTo>
                    <a:pt x="258952" y="372617"/>
                  </a:lnTo>
                  <a:lnTo>
                    <a:pt x="285876" y="372617"/>
                  </a:lnTo>
                  <a:lnTo>
                    <a:pt x="285876" y="370077"/>
                  </a:lnTo>
                  <a:lnTo>
                    <a:pt x="283971" y="359917"/>
                  </a:lnTo>
                  <a:lnTo>
                    <a:pt x="283971" y="358647"/>
                  </a:lnTo>
                  <a:lnTo>
                    <a:pt x="282066" y="356107"/>
                  </a:lnTo>
                  <a:close/>
                </a:path>
                <a:path w="539115" h="467995">
                  <a:moveTo>
                    <a:pt x="314578" y="356107"/>
                  </a:moveTo>
                  <a:lnTo>
                    <a:pt x="293496" y="356107"/>
                  </a:lnTo>
                  <a:lnTo>
                    <a:pt x="291591" y="358647"/>
                  </a:lnTo>
                  <a:lnTo>
                    <a:pt x="291591" y="372617"/>
                  </a:lnTo>
                  <a:lnTo>
                    <a:pt x="320420" y="372617"/>
                  </a:lnTo>
                  <a:lnTo>
                    <a:pt x="320420" y="370077"/>
                  </a:lnTo>
                  <a:lnTo>
                    <a:pt x="318515" y="359917"/>
                  </a:lnTo>
                  <a:lnTo>
                    <a:pt x="318515" y="358647"/>
                  </a:lnTo>
                  <a:lnTo>
                    <a:pt x="314578" y="356107"/>
                  </a:lnTo>
                  <a:close/>
                </a:path>
                <a:path w="539115" h="467995">
                  <a:moveTo>
                    <a:pt x="349122" y="356107"/>
                  </a:moveTo>
                  <a:lnTo>
                    <a:pt x="326135" y="356107"/>
                  </a:lnTo>
                  <a:lnTo>
                    <a:pt x="324230" y="358647"/>
                  </a:lnTo>
                  <a:lnTo>
                    <a:pt x="324230" y="359917"/>
                  </a:lnTo>
                  <a:lnTo>
                    <a:pt x="326135" y="370077"/>
                  </a:lnTo>
                  <a:lnTo>
                    <a:pt x="326135" y="372617"/>
                  </a:lnTo>
                  <a:lnTo>
                    <a:pt x="354964" y="372617"/>
                  </a:lnTo>
                  <a:lnTo>
                    <a:pt x="353059" y="370077"/>
                  </a:lnTo>
                  <a:lnTo>
                    <a:pt x="351027" y="359917"/>
                  </a:lnTo>
                  <a:lnTo>
                    <a:pt x="351027" y="358647"/>
                  </a:lnTo>
                  <a:lnTo>
                    <a:pt x="349122" y="356107"/>
                  </a:lnTo>
                  <a:close/>
                </a:path>
                <a:path w="539115" h="467995">
                  <a:moveTo>
                    <a:pt x="381761" y="356107"/>
                  </a:moveTo>
                  <a:lnTo>
                    <a:pt x="358775" y="356107"/>
                  </a:lnTo>
                  <a:lnTo>
                    <a:pt x="356869" y="358647"/>
                  </a:lnTo>
                  <a:lnTo>
                    <a:pt x="358775" y="359917"/>
                  </a:lnTo>
                  <a:lnTo>
                    <a:pt x="360679" y="370077"/>
                  </a:lnTo>
                  <a:lnTo>
                    <a:pt x="360679" y="372617"/>
                  </a:lnTo>
                  <a:lnTo>
                    <a:pt x="389508" y="372617"/>
                  </a:lnTo>
                  <a:lnTo>
                    <a:pt x="387476" y="370077"/>
                  </a:lnTo>
                  <a:lnTo>
                    <a:pt x="385571" y="359917"/>
                  </a:lnTo>
                  <a:lnTo>
                    <a:pt x="381761" y="356107"/>
                  </a:lnTo>
                  <a:close/>
                </a:path>
                <a:path w="539115" h="467995">
                  <a:moveTo>
                    <a:pt x="88264" y="338327"/>
                  </a:moveTo>
                  <a:lnTo>
                    <a:pt x="61340" y="338327"/>
                  </a:lnTo>
                  <a:lnTo>
                    <a:pt x="61340" y="340867"/>
                  </a:lnTo>
                  <a:lnTo>
                    <a:pt x="59435" y="351027"/>
                  </a:lnTo>
                  <a:lnTo>
                    <a:pt x="57530" y="352297"/>
                  </a:lnTo>
                  <a:lnTo>
                    <a:pt x="59435" y="354838"/>
                  </a:lnTo>
                  <a:lnTo>
                    <a:pt x="82550" y="354838"/>
                  </a:lnTo>
                  <a:lnTo>
                    <a:pt x="84454" y="352297"/>
                  </a:lnTo>
                  <a:lnTo>
                    <a:pt x="84454" y="351027"/>
                  </a:lnTo>
                  <a:lnTo>
                    <a:pt x="88264" y="340867"/>
                  </a:lnTo>
                  <a:lnTo>
                    <a:pt x="88264" y="338327"/>
                  </a:lnTo>
                  <a:close/>
                </a:path>
                <a:path w="539115" h="467995">
                  <a:moveTo>
                    <a:pt x="120903" y="338327"/>
                  </a:moveTo>
                  <a:lnTo>
                    <a:pt x="93979" y="338327"/>
                  </a:lnTo>
                  <a:lnTo>
                    <a:pt x="93979" y="340867"/>
                  </a:lnTo>
                  <a:lnTo>
                    <a:pt x="92075" y="351027"/>
                  </a:lnTo>
                  <a:lnTo>
                    <a:pt x="92075" y="354838"/>
                  </a:lnTo>
                  <a:lnTo>
                    <a:pt x="115061" y="354838"/>
                  </a:lnTo>
                  <a:lnTo>
                    <a:pt x="116966" y="352297"/>
                  </a:lnTo>
                  <a:lnTo>
                    <a:pt x="118998" y="351027"/>
                  </a:lnTo>
                  <a:lnTo>
                    <a:pt x="120903" y="340867"/>
                  </a:lnTo>
                  <a:lnTo>
                    <a:pt x="120903" y="338327"/>
                  </a:lnTo>
                  <a:close/>
                </a:path>
                <a:path w="539115" h="467995">
                  <a:moveTo>
                    <a:pt x="153542" y="338327"/>
                  </a:moveTo>
                  <a:lnTo>
                    <a:pt x="126618" y="338327"/>
                  </a:lnTo>
                  <a:lnTo>
                    <a:pt x="126618" y="340867"/>
                  </a:lnTo>
                  <a:lnTo>
                    <a:pt x="124713" y="351027"/>
                  </a:lnTo>
                  <a:lnTo>
                    <a:pt x="124713" y="352297"/>
                  </a:lnTo>
                  <a:lnTo>
                    <a:pt x="126618" y="354838"/>
                  </a:lnTo>
                  <a:lnTo>
                    <a:pt x="147700" y="354838"/>
                  </a:lnTo>
                  <a:lnTo>
                    <a:pt x="151510" y="352297"/>
                  </a:lnTo>
                  <a:lnTo>
                    <a:pt x="151510" y="340867"/>
                  </a:lnTo>
                  <a:lnTo>
                    <a:pt x="153542" y="338327"/>
                  </a:lnTo>
                  <a:close/>
                </a:path>
                <a:path w="539115" h="467995">
                  <a:moveTo>
                    <a:pt x="184150" y="338327"/>
                  </a:moveTo>
                  <a:lnTo>
                    <a:pt x="159257" y="338327"/>
                  </a:lnTo>
                  <a:lnTo>
                    <a:pt x="159257" y="340867"/>
                  </a:lnTo>
                  <a:lnTo>
                    <a:pt x="157352" y="351027"/>
                  </a:lnTo>
                  <a:lnTo>
                    <a:pt x="157352" y="352297"/>
                  </a:lnTo>
                  <a:lnTo>
                    <a:pt x="159257" y="354838"/>
                  </a:lnTo>
                  <a:lnTo>
                    <a:pt x="182244" y="354838"/>
                  </a:lnTo>
                  <a:lnTo>
                    <a:pt x="184150" y="352297"/>
                  </a:lnTo>
                  <a:lnTo>
                    <a:pt x="184150" y="338327"/>
                  </a:lnTo>
                  <a:close/>
                </a:path>
                <a:path w="539115" h="467995">
                  <a:moveTo>
                    <a:pt x="216788" y="338327"/>
                  </a:moveTo>
                  <a:lnTo>
                    <a:pt x="191896" y="338327"/>
                  </a:lnTo>
                  <a:lnTo>
                    <a:pt x="191896" y="340867"/>
                  </a:lnTo>
                  <a:lnTo>
                    <a:pt x="189991" y="351027"/>
                  </a:lnTo>
                  <a:lnTo>
                    <a:pt x="189991" y="352297"/>
                  </a:lnTo>
                  <a:lnTo>
                    <a:pt x="191896" y="354838"/>
                  </a:lnTo>
                  <a:lnTo>
                    <a:pt x="214883" y="354838"/>
                  </a:lnTo>
                  <a:lnTo>
                    <a:pt x="216788" y="352297"/>
                  </a:lnTo>
                  <a:lnTo>
                    <a:pt x="216788" y="338327"/>
                  </a:lnTo>
                  <a:close/>
                </a:path>
                <a:path w="539115" h="467995">
                  <a:moveTo>
                    <a:pt x="249427" y="338327"/>
                  </a:moveTo>
                  <a:lnTo>
                    <a:pt x="224408" y="338327"/>
                  </a:lnTo>
                  <a:lnTo>
                    <a:pt x="224408" y="352297"/>
                  </a:lnTo>
                  <a:lnTo>
                    <a:pt x="226440" y="354838"/>
                  </a:lnTo>
                  <a:lnTo>
                    <a:pt x="247522" y="354838"/>
                  </a:lnTo>
                  <a:lnTo>
                    <a:pt x="249427" y="352297"/>
                  </a:lnTo>
                  <a:lnTo>
                    <a:pt x="249427" y="338327"/>
                  </a:lnTo>
                  <a:close/>
                </a:path>
                <a:path w="539115" h="467995">
                  <a:moveTo>
                    <a:pt x="282066" y="338327"/>
                  </a:moveTo>
                  <a:lnTo>
                    <a:pt x="255142" y="338327"/>
                  </a:lnTo>
                  <a:lnTo>
                    <a:pt x="255142" y="340867"/>
                  </a:lnTo>
                  <a:lnTo>
                    <a:pt x="257047" y="351027"/>
                  </a:lnTo>
                  <a:lnTo>
                    <a:pt x="257047" y="352297"/>
                  </a:lnTo>
                  <a:lnTo>
                    <a:pt x="258952" y="354838"/>
                  </a:lnTo>
                  <a:lnTo>
                    <a:pt x="282066" y="354838"/>
                  </a:lnTo>
                  <a:lnTo>
                    <a:pt x="283971" y="352297"/>
                  </a:lnTo>
                  <a:lnTo>
                    <a:pt x="283971" y="351027"/>
                  </a:lnTo>
                  <a:lnTo>
                    <a:pt x="282066" y="340867"/>
                  </a:lnTo>
                  <a:lnTo>
                    <a:pt x="282066" y="338327"/>
                  </a:lnTo>
                  <a:close/>
                </a:path>
                <a:path w="539115" h="467995">
                  <a:moveTo>
                    <a:pt x="314578" y="338327"/>
                  </a:moveTo>
                  <a:lnTo>
                    <a:pt x="287781" y="338327"/>
                  </a:lnTo>
                  <a:lnTo>
                    <a:pt x="287781" y="340867"/>
                  </a:lnTo>
                  <a:lnTo>
                    <a:pt x="289686" y="351027"/>
                  </a:lnTo>
                  <a:lnTo>
                    <a:pt x="289686" y="352297"/>
                  </a:lnTo>
                  <a:lnTo>
                    <a:pt x="291591" y="354838"/>
                  </a:lnTo>
                  <a:lnTo>
                    <a:pt x="314578" y="354838"/>
                  </a:lnTo>
                  <a:lnTo>
                    <a:pt x="316610" y="352297"/>
                  </a:lnTo>
                  <a:lnTo>
                    <a:pt x="316610" y="351027"/>
                  </a:lnTo>
                  <a:lnTo>
                    <a:pt x="314578" y="340867"/>
                  </a:lnTo>
                  <a:lnTo>
                    <a:pt x="314578" y="338327"/>
                  </a:lnTo>
                  <a:close/>
                </a:path>
                <a:path w="539115" h="467995">
                  <a:moveTo>
                    <a:pt x="345312" y="338327"/>
                  </a:moveTo>
                  <a:lnTo>
                    <a:pt x="320420" y="338327"/>
                  </a:lnTo>
                  <a:lnTo>
                    <a:pt x="320420" y="340867"/>
                  </a:lnTo>
                  <a:lnTo>
                    <a:pt x="322325" y="351027"/>
                  </a:lnTo>
                  <a:lnTo>
                    <a:pt x="322325" y="352297"/>
                  </a:lnTo>
                  <a:lnTo>
                    <a:pt x="326135" y="354838"/>
                  </a:lnTo>
                  <a:lnTo>
                    <a:pt x="347217" y="354838"/>
                  </a:lnTo>
                  <a:lnTo>
                    <a:pt x="349122" y="352297"/>
                  </a:lnTo>
                  <a:lnTo>
                    <a:pt x="349122" y="351027"/>
                  </a:lnTo>
                  <a:lnTo>
                    <a:pt x="347217" y="340867"/>
                  </a:lnTo>
                  <a:lnTo>
                    <a:pt x="345312" y="338327"/>
                  </a:lnTo>
                  <a:close/>
                </a:path>
                <a:path w="539115" h="467995">
                  <a:moveTo>
                    <a:pt x="377951" y="338327"/>
                  </a:moveTo>
                  <a:lnTo>
                    <a:pt x="353059" y="338327"/>
                  </a:lnTo>
                  <a:lnTo>
                    <a:pt x="353059" y="340867"/>
                  </a:lnTo>
                  <a:lnTo>
                    <a:pt x="354964" y="351027"/>
                  </a:lnTo>
                  <a:lnTo>
                    <a:pt x="358775" y="354838"/>
                  </a:lnTo>
                  <a:lnTo>
                    <a:pt x="381761" y="354838"/>
                  </a:lnTo>
                  <a:lnTo>
                    <a:pt x="381761" y="351027"/>
                  </a:lnTo>
                  <a:lnTo>
                    <a:pt x="379856" y="340867"/>
                  </a:lnTo>
                  <a:lnTo>
                    <a:pt x="377951" y="338327"/>
                  </a:lnTo>
                  <a:close/>
                </a:path>
                <a:path w="539115" h="467995">
                  <a:moveTo>
                    <a:pt x="92075" y="318007"/>
                  </a:moveTo>
                  <a:lnTo>
                    <a:pt x="70992" y="318007"/>
                  </a:lnTo>
                  <a:lnTo>
                    <a:pt x="67182" y="323088"/>
                  </a:lnTo>
                  <a:lnTo>
                    <a:pt x="65277" y="331977"/>
                  </a:lnTo>
                  <a:lnTo>
                    <a:pt x="63372" y="331977"/>
                  </a:lnTo>
                  <a:lnTo>
                    <a:pt x="65277" y="334517"/>
                  </a:lnTo>
                  <a:lnTo>
                    <a:pt x="88264" y="334517"/>
                  </a:lnTo>
                  <a:lnTo>
                    <a:pt x="90169" y="331977"/>
                  </a:lnTo>
                  <a:lnTo>
                    <a:pt x="92075" y="323088"/>
                  </a:lnTo>
                  <a:lnTo>
                    <a:pt x="92075" y="318007"/>
                  </a:lnTo>
                  <a:close/>
                </a:path>
                <a:path w="539115" h="467995">
                  <a:moveTo>
                    <a:pt x="122808" y="318007"/>
                  </a:moveTo>
                  <a:lnTo>
                    <a:pt x="101726" y="318007"/>
                  </a:lnTo>
                  <a:lnTo>
                    <a:pt x="99821" y="320547"/>
                  </a:lnTo>
                  <a:lnTo>
                    <a:pt x="99821" y="323088"/>
                  </a:lnTo>
                  <a:lnTo>
                    <a:pt x="95884" y="331977"/>
                  </a:lnTo>
                  <a:lnTo>
                    <a:pt x="97789" y="334517"/>
                  </a:lnTo>
                  <a:lnTo>
                    <a:pt x="118998" y="334517"/>
                  </a:lnTo>
                  <a:lnTo>
                    <a:pt x="120903" y="331977"/>
                  </a:lnTo>
                  <a:lnTo>
                    <a:pt x="124713" y="323088"/>
                  </a:lnTo>
                  <a:lnTo>
                    <a:pt x="124713" y="320547"/>
                  </a:lnTo>
                  <a:lnTo>
                    <a:pt x="122808" y="318007"/>
                  </a:lnTo>
                  <a:close/>
                </a:path>
                <a:path w="539115" h="467995">
                  <a:moveTo>
                    <a:pt x="153542" y="318007"/>
                  </a:moveTo>
                  <a:lnTo>
                    <a:pt x="132333" y="318007"/>
                  </a:lnTo>
                  <a:lnTo>
                    <a:pt x="130428" y="320547"/>
                  </a:lnTo>
                  <a:lnTo>
                    <a:pt x="130428" y="323088"/>
                  </a:lnTo>
                  <a:lnTo>
                    <a:pt x="128523" y="331977"/>
                  </a:lnTo>
                  <a:lnTo>
                    <a:pt x="130428" y="334517"/>
                  </a:lnTo>
                  <a:lnTo>
                    <a:pt x="151510" y="334517"/>
                  </a:lnTo>
                  <a:lnTo>
                    <a:pt x="153542" y="331977"/>
                  </a:lnTo>
                  <a:lnTo>
                    <a:pt x="155447" y="323088"/>
                  </a:lnTo>
                  <a:lnTo>
                    <a:pt x="155447" y="320547"/>
                  </a:lnTo>
                  <a:lnTo>
                    <a:pt x="153542" y="318007"/>
                  </a:lnTo>
                  <a:close/>
                </a:path>
                <a:path w="539115" h="467995">
                  <a:moveTo>
                    <a:pt x="184150" y="318007"/>
                  </a:moveTo>
                  <a:lnTo>
                    <a:pt x="163067" y="318007"/>
                  </a:lnTo>
                  <a:lnTo>
                    <a:pt x="161162" y="320547"/>
                  </a:lnTo>
                  <a:lnTo>
                    <a:pt x="161162" y="323088"/>
                  </a:lnTo>
                  <a:lnTo>
                    <a:pt x="159257" y="331977"/>
                  </a:lnTo>
                  <a:lnTo>
                    <a:pt x="161162" y="334517"/>
                  </a:lnTo>
                  <a:lnTo>
                    <a:pt x="182244" y="334517"/>
                  </a:lnTo>
                  <a:lnTo>
                    <a:pt x="186054" y="331977"/>
                  </a:lnTo>
                  <a:lnTo>
                    <a:pt x="186054" y="320547"/>
                  </a:lnTo>
                  <a:lnTo>
                    <a:pt x="184150" y="318007"/>
                  </a:lnTo>
                  <a:close/>
                </a:path>
                <a:path w="539115" h="467995">
                  <a:moveTo>
                    <a:pt x="214883" y="318007"/>
                  </a:moveTo>
                  <a:lnTo>
                    <a:pt x="193801" y="318007"/>
                  </a:lnTo>
                  <a:lnTo>
                    <a:pt x="191896" y="320547"/>
                  </a:lnTo>
                  <a:lnTo>
                    <a:pt x="191896" y="331977"/>
                  </a:lnTo>
                  <a:lnTo>
                    <a:pt x="193801" y="334517"/>
                  </a:lnTo>
                  <a:lnTo>
                    <a:pt x="214883" y="334517"/>
                  </a:lnTo>
                  <a:lnTo>
                    <a:pt x="216788" y="331977"/>
                  </a:lnTo>
                  <a:lnTo>
                    <a:pt x="216788" y="320547"/>
                  </a:lnTo>
                  <a:lnTo>
                    <a:pt x="214883" y="318007"/>
                  </a:lnTo>
                  <a:close/>
                </a:path>
                <a:path w="539115" h="467995">
                  <a:moveTo>
                    <a:pt x="245617" y="318007"/>
                  </a:moveTo>
                  <a:lnTo>
                    <a:pt x="224408" y="318007"/>
                  </a:lnTo>
                  <a:lnTo>
                    <a:pt x="222503" y="320547"/>
                  </a:lnTo>
                  <a:lnTo>
                    <a:pt x="222503" y="323088"/>
                  </a:lnTo>
                  <a:lnTo>
                    <a:pt x="224408" y="331977"/>
                  </a:lnTo>
                  <a:lnTo>
                    <a:pt x="226440" y="334517"/>
                  </a:lnTo>
                  <a:lnTo>
                    <a:pt x="247522" y="334517"/>
                  </a:lnTo>
                  <a:lnTo>
                    <a:pt x="249427" y="331977"/>
                  </a:lnTo>
                  <a:lnTo>
                    <a:pt x="247522" y="323088"/>
                  </a:lnTo>
                  <a:lnTo>
                    <a:pt x="247522" y="320547"/>
                  </a:lnTo>
                  <a:lnTo>
                    <a:pt x="245617" y="318007"/>
                  </a:lnTo>
                  <a:close/>
                </a:path>
                <a:path w="539115" h="467995">
                  <a:moveTo>
                    <a:pt x="278129" y="318007"/>
                  </a:moveTo>
                  <a:lnTo>
                    <a:pt x="257047" y="318007"/>
                  </a:lnTo>
                  <a:lnTo>
                    <a:pt x="255142" y="320547"/>
                  </a:lnTo>
                  <a:lnTo>
                    <a:pt x="255142" y="331977"/>
                  </a:lnTo>
                  <a:lnTo>
                    <a:pt x="257047" y="334517"/>
                  </a:lnTo>
                  <a:lnTo>
                    <a:pt x="278129" y="334517"/>
                  </a:lnTo>
                  <a:lnTo>
                    <a:pt x="280161" y="331977"/>
                  </a:lnTo>
                  <a:lnTo>
                    <a:pt x="280161" y="320547"/>
                  </a:lnTo>
                  <a:lnTo>
                    <a:pt x="278129" y="318007"/>
                  </a:lnTo>
                  <a:close/>
                </a:path>
                <a:path w="539115" h="467995">
                  <a:moveTo>
                    <a:pt x="308863" y="318007"/>
                  </a:moveTo>
                  <a:lnTo>
                    <a:pt x="287781" y="318007"/>
                  </a:lnTo>
                  <a:lnTo>
                    <a:pt x="285876" y="320547"/>
                  </a:lnTo>
                  <a:lnTo>
                    <a:pt x="285876" y="323088"/>
                  </a:lnTo>
                  <a:lnTo>
                    <a:pt x="287781" y="331977"/>
                  </a:lnTo>
                  <a:lnTo>
                    <a:pt x="289686" y="334517"/>
                  </a:lnTo>
                  <a:lnTo>
                    <a:pt x="310768" y="334517"/>
                  </a:lnTo>
                  <a:lnTo>
                    <a:pt x="312673" y="331977"/>
                  </a:lnTo>
                  <a:lnTo>
                    <a:pt x="310768" y="323088"/>
                  </a:lnTo>
                  <a:lnTo>
                    <a:pt x="310768" y="320547"/>
                  </a:lnTo>
                  <a:lnTo>
                    <a:pt x="308863" y="318007"/>
                  </a:lnTo>
                  <a:close/>
                </a:path>
                <a:path w="539115" h="467995">
                  <a:moveTo>
                    <a:pt x="339597" y="318007"/>
                  </a:moveTo>
                  <a:lnTo>
                    <a:pt x="318515" y="318007"/>
                  </a:lnTo>
                  <a:lnTo>
                    <a:pt x="316610" y="320547"/>
                  </a:lnTo>
                  <a:lnTo>
                    <a:pt x="316610" y="323088"/>
                  </a:lnTo>
                  <a:lnTo>
                    <a:pt x="318515" y="331977"/>
                  </a:lnTo>
                  <a:lnTo>
                    <a:pt x="322325" y="334517"/>
                  </a:lnTo>
                  <a:lnTo>
                    <a:pt x="343407" y="334517"/>
                  </a:lnTo>
                  <a:lnTo>
                    <a:pt x="345312" y="331977"/>
                  </a:lnTo>
                  <a:lnTo>
                    <a:pt x="341502" y="323088"/>
                  </a:lnTo>
                  <a:lnTo>
                    <a:pt x="341502" y="320547"/>
                  </a:lnTo>
                  <a:lnTo>
                    <a:pt x="339597" y="318007"/>
                  </a:lnTo>
                  <a:close/>
                </a:path>
                <a:path w="539115" h="467995">
                  <a:moveTo>
                    <a:pt x="370331" y="318007"/>
                  </a:moveTo>
                  <a:lnTo>
                    <a:pt x="349122" y="318007"/>
                  </a:lnTo>
                  <a:lnTo>
                    <a:pt x="347217" y="320547"/>
                  </a:lnTo>
                  <a:lnTo>
                    <a:pt x="347217" y="323088"/>
                  </a:lnTo>
                  <a:lnTo>
                    <a:pt x="351027" y="331977"/>
                  </a:lnTo>
                  <a:lnTo>
                    <a:pt x="353059" y="334517"/>
                  </a:lnTo>
                  <a:lnTo>
                    <a:pt x="374141" y="334517"/>
                  </a:lnTo>
                  <a:lnTo>
                    <a:pt x="376046" y="331977"/>
                  </a:lnTo>
                  <a:lnTo>
                    <a:pt x="372236" y="323088"/>
                  </a:lnTo>
                  <a:lnTo>
                    <a:pt x="372236" y="320547"/>
                  </a:lnTo>
                  <a:lnTo>
                    <a:pt x="370331" y="318007"/>
                  </a:lnTo>
                  <a:close/>
                </a:path>
                <a:path w="539115" h="467995">
                  <a:moveTo>
                    <a:pt x="489203" y="61975"/>
                  </a:moveTo>
                  <a:lnTo>
                    <a:pt x="485393" y="61975"/>
                  </a:lnTo>
                  <a:lnTo>
                    <a:pt x="481583" y="64008"/>
                  </a:lnTo>
                  <a:lnTo>
                    <a:pt x="479678" y="67944"/>
                  </a:lnTo>
                  <a:lnTo>
                    <a:pt x="479678" y="72009"/>
                  </a:lnTo>
                  <a:lnTo>
                    <a:pt x="483488" y="74040"/>
                  </a:lnTo>
                  <a:lnTo>
                    <a:pt x="509503" y="108989"/>
                  </a:lnTo>
                  <a:lnTo>
                    <a:pt x="523082" y="149320"/>
                  </a:lnTo>
                  <a:lnTo>
                    <a:pt x="524225" y="191760"/>
                  </a:lnTo>
                  <a:lnTo>
                    <a:pt x="512932" y="233036"/>
                  </a:lnTo>
                  <a:lnTo>
                    <a:pt x="489203" y="269875"/>
                  </a:lnTo>
                  <a:lnTo>
                    <a:pt x="487298" y="271906"/>
                  </a:lnTo>
                  <a:lnTo>
                    <a:pt x="487298" y="277875"/>
                  </a:lnTo>
                  <a:lnTo>
                    <a:pt x="491108" y="279908"/>
                  </a:lnTo>
                  <a:lnTo>
                    <a:pt x="493013" y="281939"/>
                  </a:lnTo>
                  <a:lnTo>
                    <a:pt x="496950" y="281939"/>
                  </a:lnTo>
                  <a:lnTo>
                    <a:pt x="530701" y="228679"/>
                  </a:lnTo>
                  <a:lnTo>
                    <a:pt x="539114" y="169925"/>
                  </a:lnTo>
                  <a:lnTo>
                    <a:pt x="535162" y="140428"/>
                  </a:lnTo>
                  <a:lnTo>
                    <a:pt x="526160" y="112442"/>
                  </a:lnTo>
                  <a:lnTo>
                    <a:pt x="512111" y="86719"/>
                  </a:lnTo>
                  <a:lnTo>
                    <a:pt x="493013" y="64008"/>
                  </a:lnTo>
                  <a:lnTo>
                    <a:pt x="489203" y="61975"/>
                  </a:lnTo>
                  <a:close/>
                </a:path>
                <a:path w="539115" h="467995">
                  <a:moveTo>
                    <a:pt x="466216" y="88011"/>
                  </a:moveTo>
                  <a:lnTo>
                    <a:pt x="462406" y="88011"/>
                  </a:lnTo>
                  <a:lnTo>
                    <a:pt x="458469" y="89915"/>
                  </a:lnTo>
                  <a:lnTo>
                    <a:pt x="456564" y="93979"/>
                  </a:lnTo>
                  <a:lnTo>
                    <a:pt x="456564" y="97916"/>
                  </a:lnTo>
                  <a:lnTo>
                    <a:pt x="460501" y="99949"/>
                  </a:lnTo>
                  <a:lnTo>
                    <a:pt x="473374" y="115736"/>
                  </a:lnTo>
                  <a:lnTo>
                    <a:pt x="482996" y="133000"/>
                  </a:lnTo>
                  <a:lnTo>
                    <a:pt x="489023" y="151741"/>
                  </a:lnTo>
                  <a:lnTo>
                    <a:pt x="491108" y="171958"/>
                  </a:lnTo>
                  <a:lnTo>
                    <a:pt x="490452" y="192490"/>
                  </a:lnTo>
                  <a:lnTo>
                    <a:pt x="485832" y="211962"/>
                  </a:lnTo>
                  <a:lnTo>
                    <a:pt x="477660" y="229840"/>
                  </a:lnTo>
                  <a:lnTo>
                    <a:pt x="466216" y="245872"/>
                  </a:lnTo>
                  <a:lnTo>
                    <a:pt x="462406" y="247903"/>
                  </a:lnTo>
                  <a:lnTo>
                    <a:pt x="462406" y="253873"/>
                  </a:lnTo>
                  <a:lnTo>
                    <a:pt x="466216" y="255904"/>
                  </a:lnTo>
                  <a:lnTo>
                    <a:pt x="468121" y="257937"/>
                  </a:lnTo>
                  <a:lnTo>
                    <a:pt x="471931" y="257937"/>
                  </a:lnTo>
                  <a:lnTo>
                    <a:pt x="498062" y="216169"/>
                  </a:lnTo>
                  <a:lnTo>
                    <a:pt x="504570" y="171958"/>
                  </a:lnTo>
                  <a:lnTo>
                    <a:pt x="502138" y="148744"/>
                  </a:lnTo>
                  <a:lnTo>
                    <a:pt x="495204" y="127222"/>
                  </a:lnTo>
                  <a:lnTo>
                    <a:pt x="484318" y="107557"/>
                  </a:lnTo>
                  <a:lnTo>
                    <a:pt x="470026" y="89915"/>
                  </a:lnTo>
                  <a:lnTo>
                    <a:pt x="466216" y="88011"/>
                  </a:lnTo>
                  <a:close/>
                </a:path>
                <a:path w="539115" h="467995">
                  <a:moveTo>
                    <a:pt x="445134" y="112013"/>
                  </a:moveTo>
                  <a:lnTo>
                    <a:pt x="441197" y="112013"/>
                  </a:lnTo>
                  <a:lnTo>
                    <a:pt x="437387" y="113918"/>
                  </a:lnTo>
                  <a:lnTo>
                    <a:pt x="435482" y="117983"/>
                  </a:lnTo>
                  <a:lnTo>
                    <a:pt x="435482" y="121919"/>
                  </a:lnTo>
                  <a:lnTo>
                    <a:pt x="439292" y="123951"/>
                  </a:lnTo>
                  <a:lnTo>
                    <a:pt x="454767" y="146623"/>
                  </a:lnTo>
                  <a:lnTo>
                    <a:pt x="460681" y="173164"/>
                  </a:lnTo>
                  <a:lnTo>
                    <a:pt x="460583" y="173989"/>
                  </a:lnTo>
                  <a:lnTo>
                    <a:pt x="456902" y="200157"/>
                  </a:lnTo>
                  <a:lnTo>
                    <a:pt x="443229" y="223900"/>
                  </a:lnTo>
                  <a:lnTo>
                    <a:pt x="439292" y="225933"/>
                  </a:lnTo>
                  <a:lnTo>
                    <a:pt x="439292" y="231901"/>
                  </a:lnTo>
                  <a:lnTo>
                    <a:pt x="443229" y="233934"/>
                  </a:lnTo>
                  <a:lnTo>
                    <a:pt x="445134" y="235965"/>
                  </a:lnTo>
                  <a:lnTo>
                    <a:pt x="448944" y="235965"/>
                  </a:lnTo>
                  <a:lnTo>
                    <a:pt x="452754" y="233934"/>
                  </a:lnTo>
                  <a:lnTo>
                    <a:pt x="469685" y="205323"/>
                  </a:lnTo>
                  <a:lnTo>
                    <a:pt x="474376" y="173164"/>
                  </a:lnTo>
                  <a:lnTo>
                    <a:pt x="466828" y="141386"/>
                  </a:lnTo>
                  <a:lnTo>
                    <a:pt x="447039" y="113918"/>
                  </a:lnTo>
                  <a:lnTo>
                    <a:pt x="445134" y="112013"/>
                  </a:lnTo>
                  <a:close/>
                </a:path>
                <a:path w="539115" h="467995">
                  <a:moveTo>
                    <a:pt x="424052" y="133985"/>
                  </a:moveTo>
                  <a:lnTo>
                    <a:pt x="420115" y="133985"/>
                  </a:lnTo>
                  <a:lnTo>
                    <a:pt x="418210" y="136016"/>
                  </a:lnTo>
                  <a:lnTo>
                    <a:pt x="414400" y="139953"/>
                  </a:lnTo>
                  <a:lnTo>
                    <a:pt x="416368" y="144146"/>
                  </a:lnTo>
                  <a:lnTo>
                    <a:pt x="418210" y="147954"/>
                  </a:lnTo>
                  <a:lnTo>
                    <a:pt x="423285" y="153130"/>
                  </a:lnTo>
                  <a:lnTo>
                    <a:pt x="426894" y="159448"/>
                  </a:lnTo>
                  <a:lnTo>
                    <a:pt x="429051" y="166528"/>
                  </a:lnTo>
                  <a:lnTo>
                    <a:pt x="429767" y="173989"/>
                  </a:lnTo>
                  <a:lnTo>
                    <a:pt x="430152" y="182552"/>
                  </a:lnTo>
                  <a:lnTo>
                    <a:pt x="428561" y="190198"/>
                  </a:lnTo>
                  <a:lnTo>
                    <a:pt x="425160" y="196724"/>
                  </a:lnTo>
                  <a:lnTo>
                    <a:pt x="420115" y="201929"/>
                  </a:lnTo>
                  <a:lnTo>
                    <a:pt x="418210" y="205993"/>
                  </a:lnTo>
                  <a:lnTo>
                    <a:pt x="418210" y="209930"/>
                  </a:lnTo>
                  <a:lnTo>
                    <a:pt x="420115" y="213994"/>
                  </a:lnTo>
                  <a:lnTo>
                    <a:pt x="424052" y="215900"/>
                  </a:lnTo>
                  <a:lnTo>
                    <a:pt x="427862" y="215900"/>
                  </a:lnTo>
                  <a:lnTo>
                    <a:pt x="445134" y="173989"/>
                  </a:lnTo>
                  <a:lnTo>
                    <a:pt x="442972" y="163502"/>
                  </a:lnTo>
                  <a:lnTo>
                    <a:pt x="439356" y="153431"/>
                  </a:lnTo>
                  <a:lnTo>
                    <a:pt x="434312" y="144146"/>
                  </a:lnTo>
                  <a:lnTo>
                    <a:pt x="427862" y="136016"/>
                  </a:lnTo>
                  <a:lnTo>
                    <a:pt x="424052" y="133985"/>
                  </a:lnTo>
                  <a:close/>
                </a:path>
              </a:pathLst>
            </a:custGeom>
            <a:solidFill>
              <a:srgbClr val="3D5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34071" y="4189476"/>
              <a:ext cx="593090" cy="504825"/>
            </a:xfrm>
            <a:custGeom>
              <a:avLst/>
              <a:gdLst/>
              <a:ahLst/>
              <a:cxnLst/>
              <a:rect l="l" t="t" r="r" b="b"/>
              <a:pathLst>
                <a:path w="593090" h="504825">
                  <a:moveTo>
                    <a:pt x="59283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592835" y="504444"/>
                  </a:lnTo>
                  <a:lnTo>
                    <a:pt x="592835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210427" y="4341114"/>
            <a:ext cx="21926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73580" algn="l"/>
              </a:tabLst>
            </a:pP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Тур</a:t>
            </a: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ти</a:t>
            </a: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ч</a:t>
            </a: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к</a:t>
            </a:r>
            <a:r>
              <a:rPr sz="1300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я</a:t>
            </a:r>
            <a:r>
              <a:rPr sz="1300" dirty="0">
                <a:solidFill>
                  <a:srgbClr val="3D5056"/>
                </a:solidFill>
                <a:latin typeface="Tahoma"/>
                <a:cs typeface="Tahoma"/>
              </a:rPr>
              <a:t>	</a:t>
            </a: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ИТ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244710" y="4364228"/>
            <a:ext cx="12966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Благоустройство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77" name="object 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56347" y="4184917"/>
            <a:ext cx="496768" cy="495272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11299697" y="4252036"/>
            <a:ext cx="894080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Подвижн</a:t>
            </a:r>
            <a:r>
              <a:rPr sz="1300" spc="-5" dirty="0">
                <a:solidFill>
                  <a:srgbClr val="3D5056"/>
                </a:solidFill>
                <a:latin typeface="Tahoma"/>
                <a:cs typeface="Tahoma"/>
              </a:rPr>
              <a:t>ой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10" dirty="0">
                <a:solidFill>
                  <a:srgbClr val="3D5056"/>
                </a:solidFill>
                <a:latin typeface="Tahoma"/>
                <a:cs typeface="Tahoma"/>
              </a:rPr>
              <a:t>состав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79" name="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30483" y="4307078"/>
            <a:ext cx="498348" cy="316498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2287651" y="6720078"/>
            <a:ext cx="3005455" cy="100774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90500" marR="5080" indent="-178435">
              <a:lnSpc>
                <a:spcPts val="1510"/>
              </a:lnSpc>
              <a:spcBef>
                <a:spcPts val="295"/>
              </a:spcBef>
              <a:buClr>
                <a:srgbClr val="8FC54B"/>
              </a:buClr>
              <a:buFont typeface="Wingdings"/>
              <a:buChar char=""/>
              <a:tabLst>
                <a:tab pos="191135" algn="l"/>
              </a:tabLst>
            </a:pP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Продажа жилых площадей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(после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погашения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кредита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от банка на </a:t>
            </a:r>
            <a:r>
              <a:rPr sz="14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жилье)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или</a:t>
            </a:r>
            <a:endParaRPr sz="1400">
              <a:latin typeface="Tahoma"/>
              <a:cs typeface="Tahoma"/>
            </a:endParaRPr>
          </a:p>
          <a:p>
            <a:pPr marL="190500" marR="657225" indent="-178435">
              <a:lnSpc>
                <a:spcPts val="1510"/>
              </a:lnSpc>
              <a:spcBef>
                <a:spcPts val="5"/>
              </a:spcBef>
              <a:buClr>
                <a:srgbClr val="8FC54B"/>
              </a:buClr>
              <a:buFont typeface="Wingdings"/>
              <a:buChar char=""/>
              <a:tabLst>
                <a:tab pos="19113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Коммерческая</a:t>
            </a:r>
            <a:r>
              <a:rPr sz="1400" spc="-6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выручка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от </a:t>
            </a:r>
            <a:r>
              <a:rPr sz="1400" spc="-4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использования</a:t>
            </a:r>
            <a:r>
              <a:rPr sz="1400" spc="-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объекта*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81" name="object 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50495" y="210311"/>
            <a:ext cx="257007" cy="2727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251692" y="6033515"/>
            <a:ext cx="330835" cy="260985"/>
            <a:chOff x="11251692" y="6033515"/>
            <a:chExt cx="330835" cy="260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15700" y="6073139"/>
              <a:ext cx="231648" cy="1630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51692" y="6033515"/>
              <a:ext cx="330835" cy="260985"/>
            </a:xfrm>
            <a:custGeom>
              <a:avLst/>
              <a:gdLst/>
              <a:ahLst/>
              <a:cxnLst/>
              <a:rect l="l" t="t" r="r" b="b"/>
              <a:pathLst>
                <a:path w="330834" h="260985">
                  <a:moveTo>
                    <a:pt x="330707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330707" y="260603"/>
                  </a:lnTo>
                  <a:lnTo>
                    <a:pt x="330707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0495" y="210311"/>
            <a:ext cx="257007" cy="27279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2567" y="104657"/>
            <a:ext cx="6638925" cy="46102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pc="-10" dirty="0"/>
              <a:t>Текущий</a:t>
            </a:r>
            <a:r>
              <a:rPr spc="5" dirty="0"/>
              <a:t> </a:t>
            </a:r>
            <a:r>
              <a:rPr spc="-10" dirty="0"/>
              <a:t>статус</a:t>
            </a:r>
            <a:r>
              <a:rPr spc="-5" dirty="0"/>
              <a:t> </a:t>
            </a:r>
            <a:r>
              <a:rPr spc="-5" dirty="0" err="1"/>
              <a:t>реализации</a:t>
            </a:r>
            <a:r>
              <a:rPr spc="5" dirty="0"/>
              <a:t> </a:t>
            </a:r>
            <a:r>
              <a:rPr spc="-10" dirty="0" err="1" smtClean="0"/>
              <a:t>Механизма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383023" y="4235196"/>
            <a:ext cx="8217534" cy="52006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R="60960" algn="ctr">
              <a:lnSpc>
                <a:spcPts val="2165"/>
              </a:lnSpc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300</a:t>
            </a:r>
            <a:r>
              <a:rPr sz="2000" b="1" spc="-4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D5056"/>
                </a:solidFill>
                <a:latin typeface="Tahoma"/>
                <a:cs typeface="Tahoma"/>
              </a:rPr>
              <a:t>млрд</a:t>
            </a:r>
            <a:r>
              <a:rPr sz="18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3D5056"/>
                </a:solidFill>
                <a:latin typeface="Tahoma"/>
                <a:cs typeface="Tahoma"/>
              </a:rPr>
              <a:t>руб.</a:t>
            </a:r>
            <a:endParaRPr sz="1800">
              <a:latin typeface="Tahoma"/>
              <a:cs typeface="Tahoma"/>
            </a:endParaRPr>
          </a:p>
          <a:p>
            <a:pPr marR="61594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объем</a:t>
            </a:r>
            <a:r>
              <a:rPr sz="16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инвестиций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63211" y="1068324"/>
            <a:ext cx="8257540" cy="3706495"/>
            <a:chOff x="4363211" y="1068324"/>
            <a:chExt cx="8257540" cy="37064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754" y="3505273"/>
              <a:ext cx="621506" cy="5576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73117" y="1078230"/>
              <a:ext cx="8237220" cy="3686810"/>
            </a:xfrm>
            <a:custGeom>
              <a:avLst/>
              <a:gdLst/>
              <a:ahLst/>
              <a:cxnLst/>
              <a:rect l="l" t="t" r="r" b="b"/>
              <a:pathLst>
                <a:path w="8237220" h="3686810">
                  <a:moveTo>
                    <a:pt x="0" y="3686555"/>
                  </a:moveTo>
                  <a:lnTo>
                    <a:pt x="8237220" y="3686555"/>
                  </a:lnTo>
                  <a:lnTo>
                    <a:pt x="8237220" y="0"/>
                  </a:lnTo>
                  <a:lnTo>
                    <a:pt x="0" y="0"/>
                  </a:lnTo>
                  <a:lnTo>
                    <a:pt x="0" y="3686555"/>
                  </a:lnTo>
                  <a:close/>
                </a:path>
              </a:pathLst>
            </a:custGeom>
            <a:ln w="19812">
              <a:solidFill>
                <a:srgbClr val="D2E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83023" y="1191260"/>
            <a:ext cx="8217534" cy="2966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390" marR="746125" indent="-6413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Исполнено</a:t>
            </a:r>
            <a:r>
              <a:rPr sz="16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КПЭ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национального</a:t>
            </a:r>
            <a:r>
              <a:rPr sz="1600" spc="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«Жилье и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городская</a:t>
            </a:r>
            <a:r>
              <a:rPr sz="1600" spc="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среда»</a:t>
            </a:r>
            <a:r>
              <a:rPr sz="16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6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2021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г. </a:t>
            </a:r>
            <a:r>
              <a:rPr sz="1600" spc="-484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объему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выпуска</a:t>
            </a:r>
            <a:r>
              <a:rPr sz="16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инфраструктурных</a:t>
            </a:r>
            <a:r>
              <a:rPr sz="1600" spc="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облигаций:</a:t>
            </a:r>
            <a:endParaRPr sz="1600">
              <a:latin typeface="Tahoma"/>
              <a:cs typeface="Tahoma"/>
            </a:endParaRPr>
          </a:p>
          <a:p>
            <a:pPr marL="352425" indent="-180340">
              <a:lnSpc>
                <a:spcPct val="100000"/>
              </a:lnSpc>
              <a:spcBef>
                <a:spcPts val="775"/>
              </a:spcBef>
              <a:buClr>
                <a:srgbClr val="8FC54B"/>
              </a:buClr>
              <a:buFont typeface="Wingdings"/>
              <a:buChar char=""/>
              <a:tabLst>
                <a:tab pos="353060" algn="l"/>
              </a:tabLst>
            </a:pP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Сентябрь</a:t>
            </a:r>
            <a:r>
              <a:rPr sz="1600" b="1" spc="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D5056"/>
                </a:solidFill>
                <a:latin typeface="Tahoma"/>
                <a:cs typeface="Tahoma"/>
              </a:rPr>
              <a:t>2021</a:t>
            </a:r>
            <a:r>
              <a:rPr sz="1600" b="1" spc="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–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выпуск</a:t>
            </a:r>
            <a:r>
              <a:rPr sz="16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облигаций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купоном</a:t>
            </a:r>
            <a:r>
              <a:rPr sz="1600" spc="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8,00%</a:t>
            </a:r>
            <a:r>
              <a:rPr sz="1600" b="1" spc="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годовых</a:t>
            </a:r>
            <a:r>
              <a:rPr sz="1600" spc="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10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млрд</a:t>
            </a:r>
            <a:r>
              <a:rPr sz="1600" b="1" spc="3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8FC54B"/>
                </a:solidFill>
                <a:latin typeface="Tahoma"/>
                <a:cs typeface="Tahoma"/>
              </a:rPr>
              <a:t>руб.</a:t>
            </a:r>
            <a:endParaRPr sz="1600">
              <a:latin typeface="Tahoma"/>
              <a:cs typeface="Tahoma"/>
            </a:endParaRPr>
          </a:p>
          <a:p>
            <a:pPr marL="352425" indent="-180340">
              <a:lnSpc>
                <a:spcPct val="100000"/>
              </a:lnSpc>
              <a:spcBef>
                <a:spcPts val="1200"/>
              </a:spcBef>
              <a:buClr>
                <a:srgbClr val="8FC54B"/>
              </a:buClr>
              <a:buFont typeface="Wingdings"/>
              <a:buChar char=""/>
              <a:tabLst>
                <a:tab pos="353060" algn="l"/>
              </a:tabLst>
            </a:pP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Декабрь</a:t>
            </a:r>
            <a:r>
              <a:rPr sz="1600" b="1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2021</a:t>
            </a:r>
            <a:r>
              <a:rPr sz="1600" b="1" spc="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–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выпуск</a:t>
            </a:r>
            <a:r>
              <a:rPr sz="1600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облигаций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6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купоном</a:t>
            </a:r>
            <a:r>
              <a:rPr sz="1600" spc="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9,05%</a:t>
            </a:r>
            <a:r>
              <a:rPr sz="1600" b="1" spc="5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годовых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10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млрд</a:t>
            </a:r>
            <a:r>
              <a:rPr sz="1600" b="1" spc="2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8FC54B"/>
                </a:solidFill>
                <a:latin typeface="Tahoma"/>
                <a:cs typeface="Tahoma"/>
              </a:rPr>
              <a:t>руб.</a:t>
            </a:r>
            <a:endParaRPr sz="1600">
              <a:latin typeface="Tahoma"/>
              <a:cs typeface="Tahoma"/>
            </a:endParaRPr>
          </a:p>
          <a:p>
            <a:pPr marL="352425" indent="-180340">
              <a:lnSpc>
                <a:spcPct val="100000"/>
              </a:lnSpc>
              <a:spcBef>
                <a:spcPts val="1200"/>
              </a:spcBef>
              <a:buClr>
                <a:srgbClr val="8FC54B"/>
              </a:buClr>
              <a:buFont typeface="Wingdings"/>
              <a:buChar char=""/>
              <a:tabLst>
                <a:tab pos="353060" algn="l"/>
              </a:tabLst>
            </a:pP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Октябрь</a:t>
            </a:r>
            <a:r>
              <a:rPr sz="1600" b="1" spc="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D5056"/>
                </a:solidFill>
                <a:latin typeface="Tahoma"/>
                <a:cs typeface="Tahoma"/>
              </a:rPr>
              <a:t>2022</a:t>
            </a:r>
            <a:r>
              <a:rPr sz="1600" b="1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–</a:t>
            </a:r>
            <a:r>
              <a:rPr sz="16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выпуск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облигаций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купоном</a:t>
            </a:r>
            <a:r>
              <a:rPr sz="1600" spc="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9,90%</a:t>
            </a:r>
            <a:r>
              <a:rPr sz="1600" b="1" spc="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годовых</a:t>
            </a:r>
            <a:r>
              <a:rPr sz="1600" spc="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15</a:t>
            </a:r>
            <a:r>
              <a:rPr sz="1600" b="1" spc="1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млрд</a:t>
            </a:r>
            <a:r>
              <a:rPr sz="1600" b="1" spc="2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руб.</a:t>
            </a:r>
            <a:endParaRPr sz="1600">
              <a:latin typeface="Tahoma"/>
              <a:cs typeface="Tahoma"/>
            </a:endParaRPr>
          </a:p>
          <a:p>
            <a:pPr marL="352425" indent="-180340">
              <a:lnSpc>
                <a:spcPct val="100000"/>
              </a:lnSpc>
              <a:spcBef>
                <a:spcPts val="1200"/>
              </a:spcBef>
              <a:buClr>
                <a:srgbClr val="8FC54B"/>
              </a:buClr>
              <a:buFont typeface="Wingdings"/>
              <a:buChar char=""/>
              <a:tabLst>
                <a:tab pos="353060" algn="l"/>
              </a:tabLst>
            </a:pP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Декабрь</a:t>
            </a:r>
            <a:r>
              <a:rPr sz="1600" b="1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D5056"/>
                </a:solidFill>
                <a:latin typeface="Tahoma"/>
                <a:cs typeface="Tahoma"/>
              </a:rPr>
              <a:t>2022</a:t>
            </a:r>
            <a:r>
              <a:rPr sz="1600" b="1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–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выпуск</a:t>
            </a:r>
            <a:r>
              <a:rPr sz="1600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облигаций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6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купоном</a:t>
            </a:r>
            <a:r>
              <a:rPr sz="1600" spc="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9,95%</a:t>
            </a:r>
            <a:r>
              <a:rPr sz="1600" b="1" spc="2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годовых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6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10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млрд</a:t>
            </a:r>
            <a:r>
              <a:rPr sz="1600" b="1" spc="2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руб.</a:t>
            </a:r>
            <a:endParaRPr sz="1600">
              <a:latin typeface="Tahoma"/>
              <a:cs typeface="Tahoma"/>
            </a:endParaRPr>
          </a:p>
          <a:p>
            <a:pPr marL="1146810">
              <a:lnSpc>
                <a:spcPct val="100000"/>
              </a:lnSpc>
              <a:spcBef>
                <a:spcPts val="1500"/>
              </a:spcBef>
            </a:pP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Выпуск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облигаций</a:t>
            </a:r>
            <a:r>
              <a:rPr sz="16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СОПФ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признан</a:t>
            </a:r>
            <a:endParaRPr sz="1600">
              <a:latin typeface="Tahoma"/>
              <a:cs typeface="Tahoma"/>
            </a:endParaRPr>
          </a:p>
          <a:p>
            <a:pPr marL="1146810">
              <a:lnSpc>
                <a:spcPct val="100000"/>
              </a:lnSpc>
            </a:pP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«Социальными</a:t>
            </a:r>
            <a:r>
              <a:rPr sz="1600" b="1" spc="1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облигациями</a:t>
            </a:r>
            <a:r>
              <a:rPr sz="1600" b="1" spc="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года»</a:t>
            </a:r>
            <a:endParaRPr sz="1600">
              <a:latin typeface="Tahoma"/>
              <a:cs typeface="Tahoma"/>
            </a:endParaRPr>
          </a:p>
          <a:p>
            <a:pPr marL="114681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 премии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Cbonds</a:t>
            </a:r>
            <a:r>
              <a:rPr sz="16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Awards-2021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822" y="1157477"/>
            <a:ext cx="3406140" cy="721360"/>
          </a:xfrm>
          <a:prstGeom prst="rect">
            <a:avLst/>
          </a:prstGeom>
          <a:ln w="19811">
            <a:solidFill>
              <a:srgbClr val="D2E8B7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65"/>
              </a:spcBef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131</a:t>
            </a:r>
            <a:r>
              <a:rPr sz="2000" b="1" spc="-3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проект</a:t>
            </a:r>
            <a:endParaRPr sz="200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Всего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инфраструктурных</a:t>
            </a:r>
            <a:r>
              <a:rPr sz="16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проектов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822" y="2027682"/>
            <a:ext cx="3406140" cy="848994"/>
          </a:xfrm>
          <a:prstGeom prst="rect">
            <a:avLst/>
          </a:prstGeom>
          <a:ln w="19811">
            <a:solidFill>
              <a:srgbClr val="D2E8B7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65"/>
              </a:spcBef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506,3</a:t>
            </a:r>
            <a:r>
              <a:rPr sz="2000" b="1" spc="-1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млрд руб.</a:t>
            </a:r>
            <a:endParaRPr sz="200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Бюджет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инфраструктурных</a:t>
            </a:r>
            <a:endParaRPr sz="160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</a:pP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проектов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822" y="3065526"/>
            <a:ext cx="3406140" cy="722630"/>
          </a:xfrm>
          <a:prstGeom prst="rect">
            <a:avLst/>
          </a:prstGeom>
          <a:ln w="19811">
            <a:solidFill>
              <a:srgbClr val="D2E8B7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70"/>
              </a:spcBef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95,1</a:t>
            </a:r>
            <a:r>
              <a:rPr sz="2000" b="1" spc="-1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млн</a:t>
            </a:r>
            <a:r>
              <a:rPr sz="2000" b="1" spc="-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FC54B"/>
                </a:solidFill>
                <a:latin typeface="Tahoma"/>
                <a:cs typeface="Tahoma"/>
              </a:rPr>
              <a:t>кв.</a:t>
            </a:r>
            <a:r>
              <a:rPr sz="2000" b="1" spc="-3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FC54B"/>
                </a:solidFill>
                <a:latin typeface="Tahoma"/>
                <a:cs typeface="Tahoma"/>
              </a:rPr>
              <a:t>м.</a:t>
            </a:r>
            <a:endParaRPr sz="200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Ввод</a:t>
            </a:r>
            <a:r>
              <a:rPr sz="1600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жилья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70832" y="5234940"/>
            <a:ext cx="203200" cy="341630"/>
            <a:chOff x="4370832" y="5234940"/>
            <a:chExt cx="203200" cy="341630"/>
          </a:xfrm>
        </p:grpSpPr>
        <p:sp>
          <p:nvSpPr>
            <p:cNvPr id="17" name="object 17"/>
            <p:cNvSpPr/>
            <p:nvPr/>
          </p:nvSpPr>
          <p:spPr>
            <a:xfrm>
              <a:off x="4370832" y="5234940"/>
              <a:ext cx="203200" cy="144780"/>
            </a:xfrm>
            <a:custGeom>
              <a:avLst/>
              <a:gdLst/>
              <a:ahLst/>
              <a:cxnLst/>
              <a:rect l="l" t="t" r="r" b="b"/>
              <a:pathLst>
                <a:path w="203200" h="144779">
                  <a:moveTo>
                    <a:pt x="202691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202691" y="144779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70832" y="5431536"/>
              <a:ext cx="203200" cy="144780"/>
            </a:xfrm>
            <a:custGeom>
              <a:avLst/>
              <a:gdLst/>
              <a:ahLst/>
              <a:cxnLst/>
              <a:rect l="l" t="t" r="r" b="b"/>
              <a:pathLst>
                <a:path w="203200" h="144779">
                  <a:moveTo>
                    <a:pt x="202691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202691" y="144779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D2E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30292" y="5198147"/>
            <a:ext cx="1625600" cy="379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7005" indent="-140335">
              <a:lnSpc>
                <a:spcPct val="100000"/>
              </a:lnSpc>
              <a:spcBef>
                <a:spcPts val="110"/>
              </a:spcBef>
              <a:buChar char="-"/>
              <a:tabLst>
                <a:tab pos="167005" algn="l"/>
              </a:tabLst>
            </a:pPr>
            <a:r>
              <a:rPr sz="1150" spc="-35" dirty="0">
                <a:solidFill>
                  <a:srgbClr val="3D5056"/>
                </a:solidFill>
                <a:latin typeface="Tahoma"/>
                <a:cs typeface="Tahoma"/>
              </a:rPr>
              <a:t>Од</a:t>
            </a:r>
            <a:r>
              <a:rPr sz="1150" spc="-30" dirty="0">
                <a:solidFill>
                  <a:srgbClr val="3D5056"/>
                </a:solidFill>
                <a:latin typeface="Tahoma"/>
                <a:cs typeface="Tahoma"/>
              </a:rPr>
              <a:t>обренные</a:t>
            </a:r>
            <a:r>
              <a:rPr sz="115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50" spc="-35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150" spc="-30" dirty="0">
                <a:solidFill>
                  <a:srgbClr val="3D5056"/>
                </a:solidFill>
                <a:latin typeface="Tahoma"/>
                <a:cs typeface="Tahoma"/>
              </a:rPr>
              <a:t>ро</a:t>
            </a:r>
            <a:r>
              <a:rPr sz="1150" spc="-35" dirty="0">
                <a:solidFill>
                  <a:srgbClr val="3D5056"/>
                </a:solidFill>
                <a:latin typeface="Tahoma"/>
                <a:cs typeface="Tahoma"/>
              </a:rPr>
              <a:t>екты</a:t>
            </a:r>
            <a:endParaRPr sz="1150">
              <a:latin typeface="Tahoma"/>
              <a:cs typeface="Tahoma"/>
            </a:endParaRPr>
          </a:p>
          <a:p>
            <a:pPr marL="152400" indent="-140335">
              <a:lnSpc>
                <a:spcPct val="100000"/>
              </a:lnSpc>
              <a:spcBef>
                <a:spcPts val="10"/>
              </a:spcBef>
              <a:buChar char="-"/>
              <a:tabLst>
                <a:tab pos="153035" algn="l"/>
              </a:tabLst>
            </a:pPr>
            <a:r>
              <a:rPr sz="1150" spc="-30" dirty="0">
                <a:solidFill>
                  <a:srgbClr val="3D5056"/>
                </a:solidFill>
                <a:latin typeface="Tahoma"/>
                <a:cs typeface="Tahoma"/>
              </a:rPr>
              <a:t>Проект</a:t>
            </a:r>
            <a:r>
              <a:rPr sz="1150" spc="-35" dirty="0">
                <a:solidFill>
                  <a:srgbClr val="3D5056"/>
                </a:solidFill>
                <a:latin typeface="Tahoma"/>
                <a:cs typeface="Tahoma"/>
              </a:rPr>
              <a:t>ы </a:t>
            </a:r>
            <a:r>
              <a:rPr sz="1150" spc="-25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15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50" spc="-35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150" spc="-25" dirty="0">
                <a:solidFill>
                  <a:srgbClr val="3D5056"/>
                </a:solidFill>
                <a:latin typeface="Tahoma"/>
                <a:cs typeface="Tahoma"/>
              </a:rPr>
              <a:t>роработке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777" y="4817652"/>
            <a:ext cx="2915920" cy="33331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b="1" dirty="0">
                <a:solidFill>
                  <a:srgbClr val="3D5056"/>
                </a:solidFill>
                <a:latin typeface="Tahoma"/>
                <a:cs typeface="Tahoma"/>
              </a:rPr>
              <a:t>Одобренные</a:t>
            </a:r>
            <a:r>
              <a:rPr sz="2000" b="1" spc="-7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D5056"/>
                </a:solidFill>
                <a:latin typeface="Tahoma"/>
                <a:cs typeface="Tahoma"/>
              </a:rPr>
              <a:t>проекты</a:t>
            </a:r>
            <a:endParaRPr sz="2000">
              <a:latin typeface="Tahoma"/>
              <a:cs typeface="Tahoma"/>
            </a:endParaRPr>
          </a:p>
          <a:p>
            <a:pPr marL="60960">
              <a:lnSpc>
                <a:spcPct val="100000"/>
              </a:lnSpc>
              <a:spcBef>
                <a:spcPts val="910"/>
              </a:spcBef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36</a:t>
            </a:r>
            <a:r>
              <a:rPr sz="2000" b="1" spc="-4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проектов</a:t>
            </a:r>
            <a:endParaRPr sz="2000">
              <a:latin typeface="Tahoma"/>
              <a:cs typeface="Tahoma"/>
            </a:endParaRPr>
          </a:p>
          <a:p>
            <a:pPr marL="60960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Одобрено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6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ПК</a:t>
            </a:r>
            <a:endParaRPr sz="1600">
              <a:latin typeface="Tahoma"/>
              <a:cs typeface="Tahoma"/>
            </a:endParaRPr>
          </a:p>
          <a:p>
            <a:pPr marL="66040">
              <a:lnSpc>
                <a:spcPct val="100000"/>
              </a:lnSpc>
              <a:spcBef>
                <a:spcPts val="1330"/>
              </a:spcBef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119,5</a:t>
            </a:r>
            <a:r>
              <a:rPr sz="2000" b="1" spc="-1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млрд</a:t>
            </a:r>
            <a:r>
              <a:rPr sz="2000" b="1" spc="-1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руб.</a:t>
            </a:r>
            <a:endParaRPr sz="2000">
              <a:latin typeface="Tahoma"/>
              <a:cs typeface="Tahoma"/>
            </a:endParaRPr>
          </a:p>
          <a:p>
            <a:pPr marL="66040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Сумма одобренных</a:t>
            </a:r>
            <a:r>
              <a:rPr sz="16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займов</a:t>
            </a:r>
            <a:endParaRPr sz="1600">
              <a:latin typeface="Tahoma"/>
              <a:cs typeface="Tahoma"/>
            </a:endParaRPr>
          </a:p>
          <a:p>
            <a:pPr marL="65405">
              <a:lnSpc>
                <a:spcPct val="100000"/>
              </a:lnSpc>
              <a:spcBef>
                <a:spcPts val="1275"/>
              </a:spcBef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30,8</a:t>
            </a:r>
            <a:r>
              <a:rPr sz="2000" b="1" spc="-1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млн</a:t>
            </a:r>
            <a:r>
              <a:rPr sz="2000" b="1" spc="-1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FC54B"/>
                </a:solidFill>
                <a:latin typeface="Tahoma"/>
                <a:cs typeface="Tahoma"/>
              </a:rPr>
              <a:t>кв.</a:t>
            </a:r>
            <a:r>
              <a:rPr sz="2000" b="1" spc="-3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FC54B"/>
                </a:solidFill>
                <a:latin typeface="Tahoma"/>
                <a:cs typeface="Tahoma"/>
              </a:rPr>
              <a:t>м</a:t>
            </a:r>
            <a:endParaRPr sz="2000">
              <a:latin typeface="Tahoma"/>
              <a:cs typeface="Tahoma"/>
            </a:endParaRPr>
          </a:p>
          <a:p>
            <a:pPr marL="65405">
              <a:lnSpc>
                <a:spcPct val="100000"/>
              </a:lnSpc>
              <a:spcBef>
                <a:spcPts val="305"/>
              </a:spcBef>
            </a:pP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Ввод</a:t>
            </a:r>
            <a:r>
              <a:rPr sz="1600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жилья</a:t>
            </a:r>
            <a:endParaRPr sz="16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725"/>
              </a:spcBef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19</a:t>
            </a:r>
            <a:endParaRPr sz="20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Количество</a:t>
            </a:r>
            <a:r>
              <a:rPr sz="16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регионов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4532" y="8774379"/>
            <a:ext cx="116192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Одобрены</a:t>
            </a:r>
            <a:r>
              <a:rPr sz="1600" spc="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проекты:</a:t>
            </a:r>
            <a:r>
              <a:rPr sz="1600" spc="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Челябинская,</a:t>
            </a:r>
            <a:r>
              <a:rPr sz="1600" b="1" spc="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Тульская,</a:t>
            </a:r>
            <a:r>
              <a:rPr sz="1600" b="1" spc="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Тюменская,</a:t>
            </a:r>
            <a:r>
              <a:rPr sz="1600" b="1" spc="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Курская,</a:t>
            </a:r>
            <a:r>
              <a:rPr sz="1600" b="1" spc="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Сахалинская,</a:t>
            </a:r>
            <a:r>
              <a:rPr sz="1600" b="1" spc="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Магаданская,</a:t>
            </a:r>
            <a:r>
              <a:rPr sz="1600" b="1" spc="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Нижегородская, </a:t>
            </a:r>
            <a:r>
              <a:rPr sz="1600" b="1" spc="-4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Новосибирская,</a:t>
            </a:r>
            <a:r>
              <a:rPr sz="1600" b="1" spc="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Самарская,</a:t>
            </a:r>
            <a:r>
              <a:rPr sz="1600" b="1" spc="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Воронежская,</a:t>
            </a:r>
            <a:r>
              <a:rPr sz="1600" b="1" spc="9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Амурская,</a:t>
            </a:r>
            <a:r>
              <a:rPr sz="1600" b="1" spc="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Владимирская,</a:t>
            </a:r>
            <a:r>
              <a:rPr sz="1600" b="1" spc="6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Пензенская,</a:t>
            </a:r>
            <a:r>
              <a:rPr sz="1600" b="1" spc="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Липецкая</a:t>
            </a:r>
            <a:r>
              <a:rPr sz="1600" b="1" spc="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области,</a:t>
            </a:r>
            <a:r>
              <a:rPr sz="1600" b="1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ЯНАО,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 Республики</a:t>
            </a:r>
            <a:r>
              <a:rPr sz="1600" b="1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Якутия,</a:t>
            </a:r>
            <a:r>
              <a:rPr sz="1600" b="1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Башкортостан,</a:t>
            </a:r>
            <a:r>
              <a:rPr sz="1600" b="1" spc="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Хабаровский</a:t>
            </a:r>
            <a:r>
              <a:rPr sz="1600" b="1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край,</a:t>
            </a:r>
            <a:r>
              <a:rPr sz="16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г.</a:t>
            </a:r>
            <a:r>
              <a:rPr sz="1600" b="1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Санкт-Петербург,</a:t>
            </a:r>
            <a:r>
              <a:rPr sz="1600" b="1" spc="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D5056"/>
                </a:solidFill>
                <a:latin typeface="Tahoma"/>
                <a:cs typeface="Tahoma"/>
              </a:rPr>
              <a:t>г.</a:t>
            </a:r>
            <a:r>
              <a:rPr sz="1600" b="1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D5056"/>
                </a:solidFill>
                <a:latin typeface="Tahoma"/>
                <a:cs typeface="Tahoma"/>
              </a:rPr>
              <a:t>Москва.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45265" y="6690106"/>
            <a:ext cx="1104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Бл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гоу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трой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тво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74552" y="6684264"/>
            <a:ext cx="313944" cy="20421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1610593" y="5066791"/>
            <a:ext cx="963294" cy="1485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Жилищная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Социальная</a:t>
            </a:r>
            <a:endParaRPr sz="1100">
              <a:latin typeface="Tahoma"/>
              <a:cs typeface="Tahoma"/>
            </a:endParaRPr>
          </a:p>
          <a:p>
            <a:pPr marL="47625">
              <a:lnSpc>
                <a:spcPct val="100000"/>
              </a:lnSpc>
              <a:spcBef>
                <a:spcPts val="920"/>
              </a:spcBef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Подвижной</a:t>
            </a:r>
            <a:endParaRPr sz="1100">
              <a:latin typeface="Tahoma"/>
              <a:cs typeface="Tahoma"/>
            </a:endParaRPr>
          </a:p>
          <a:p>
            <a:pPr marL="47625">
              <a:lnSpc>
                <a:spcPct val="100000"/>
              </a:lnSpc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состав</a:t>
            </a:r>
            <a:endParaRPr sz="110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  <a:spcBef>
                <a:spcPts val="665"/>
              </a:spcBef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Тр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нспортн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я</a:t>
            </a:r>
            <a:endParaRPr sz="1100">
              <a:latin typeface="Tahoma"/>
              <a:cs typeface="Tahoma"/>
            </a:endParaRPr>
          </a:p>
          <a:p>
            <a:pPr marL="46990">
              <a:lnSpc>
                <a:spcPct val="100000"/>
              </a:lnSpc>
              <a:spcBef>
                <a:spcPts val="994"/>
              </a:spcBef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Инженерная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79320" y="5345035"/>
            <a:ext cx="258785" cy="22660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00545" y="6365832"/>
            <a:ext cx="220836" cy="22541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79320" y="5046738"/>
            <a:ext cx="263406" cy="18957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83695" y="5747780"/>
            <a:ext cx="266700" cy="16769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80822" y="3935729"/>
            <a:ext cx="3406140" cy="722630"/>
          </a:xfrm>
          <a:prstGeom prst="rect">
            <a:avLst/>
          </a:prstGeom>
          <a:ln w="19811">
            <a:solidFill>
              <a:srgbClr val="D2E8B7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solidFill>
                  <a:srgbClr val="8FC54B"/>
                </a:solidFill>
                <a:latin typeface="Tahoma"/>
                <a:cs typeface="Tahoma"/>
              </a:rPr>
              <a:t>47</a:t>
            </a:r>
            <a:endParaRPr sz="200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</a:pP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Количество</a:t>
            </a:r>
            <a:r>
              <a:rPr sz="16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D5056"/>
                </a:solidFill>
                <a:latin typeface="Tahoma"/>
                <a:cs typeface="Tahoma"/>
              </a:rPr>
              <a:t>регионов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40023" y="4834509"/>
            <a:ext cx="7600315" cy="3935729"/>
            <a:chOff x="3240023" y="4834509"/>
            <a:chExt cx="7600315" cy="3935729"/>
          </a:xfrm>
        </p:grpSpPr>
        <p:sp>
          <p:nvSpPr>
            <p:cNvPr id="31" name="object 31"/>
            <p:cNvSpPr/>
            <p:nvPr/>
          </p:nvSpPr>
          <p:spPr>
            <a:xfrm>
              <a:off x="10764773" y="7129526"/>
              <a:ext cx="33655" cy="36195"/>
            </a:xfrm>
            <a:custGeom>
              <a:avLst/>
              <a:gdLst/>
              <a:ahLst/>
              <a:cxnLst/>
              <a:rect l="l" t="t" r="r" b="b"/>
              <a:pathLst>
                <a:path w="33654" h="36195">
                  <a:moveTo>
                    <a:pt x="6730" y="0"/>
                  </a:moveTo>
                  <a:lnTo>
                    <a:pt x="0" y="18415"/>
                  </a:lnTo>
                  <a:lnTo>
                    <a:pt x="16255" y="35687"/>
                  </a:lnTo>
                  <a:lnTo>
                    <a:pt x="33147" y="17653"/>
                  </a:lnTo>
                  <a:lnTo>
                    <a:pt x="18923" y="126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764773" y="7129526"/>
              <a:ext cx="33655" cy="36195"/>
            </a:xfrm>
            <a:custGeom>
              <a:avLst/>
              <a:gdLst/>
              <a:ahLst/>
              <a:cxnLst/>
              <a:rect l="l" t="t" r="r" b="b"/>
              <a:pathLst>
                <a:path w="33654" h="36195">
                  <a:moveTo>
                    <a:pt x="6730" y="0"/>
                  </a:moveTo>
                  <a:lnTo>
                    <a:pt x="0" y="18415"/>
                  </a:lnTo>
                  <a:lnTo>
                    <a:pt x="16255" y="35687"/>
                  </a:lnTo>
                  <a:lnTo>
                    <a:pt x="33147" y="17653"/>
                  </a:lnTo>
                  <a:lnTo>
                    <a:pt x="18923" y="126"/>
                  </a:lnTo>
                  <a:lnTo>
                    <a:pt x="6730" y="0"/>
                  </a:lnTo>
                  <a:close/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784840" y="7206615"/>
              <a:ext cx="26670" cy="32384"/>
            </a:xfrm>
            <a:custGeom>
              <a:avLst/>
              <a:gdLst/>
              <a:ahLst/>
              <a:cxnLst/>
              <a:rect l="l" t="t" r="r" b="b"/>
              <a:pathLst>
                <a:path w="26670" h="32384">
                  <a:moveTo>
                    <a:pt x="6730" y="0"/>
                  </a:moveTo>
                  <a:lnTo>
                    <a:pt x="0" y="18414"/>
                  </a:lnTo>
                  <a:lnTo>
                    <a:pt x="11810" y="32130"/>
                  </a:lnTo>
                  <a:lnTo>
                    <a:pt x="25018" y="25399"/>
                  </a:lnTo>
                  <a:lnTo>
                    <a:pt x="26161" y="1777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84840" y="7206615"/>
              <a:ext cx="26670" cy="32384"/>
            </a:xfrm>
            <a:custGeom>
              <a:avLst/>
              <a:gdLst/>
              <a:ahLst/>
              <a:cxnLst/>
              <a:rect l="l" t="t" r="r" b="b"/>
              <a:pathLst>
                <a:path w="26670" h="32384">
                  <a:moveTo>
                    <a:pt x="0" y="18414"/>
                  </a:moveTo>
                  <a:lnTo>
                    <a:pt x="11810" y="32130"/>
                  </a:lnTo>
                  <a:lnTo>
                    <a:pt x="25018" y="25399"/>
                  </a:lnTo>
                  <a:lnTo>
                    <a:pt x="26161" y="1777"/>
                  </a:lnTo>
                  <a:lnTo>
                    <a:pt x="6730" y="0"/>
                  </a:lnTo>
                  <a:lnTo>
                    <a:pt x="0" y="18414"/>
                  </a:lnTo>
                  <a:close/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88904" y="7262241"/>
              <a:ext cx="48260" cy="43180"/>
            </a:xfrm>
            <a:custGeom>
              <a:avLst/>
              <a:gdLst/>
              <a:ahLst/>
              <a:cxnLst/>
              <a:rect l="l" t="t" r="r" b="b"/>
              <a:pathLst>
                <a:path w="48259" h="43179">
                  <a:moveTo>
                    <a:pt x="13207" y="0"/>
                  </a:moveTo>
                  <a:lnTo>
                    <a:pt x="0" y="16001"/>
                  </a:lnTo>
                  <a:lnTo>
                    <a:pt x="14477" y="42671"/>
                  </a:lnTo>
                  <a:lnTo>
                    <a:pt x="48260" y="30098"/>
                  </a:lnTo>
                  <a:lnTo>
                    <a:pt x="32639" y="2666"/>
                  </a:lnTo>
                  <a:lnTo>
                    <a:pt x="132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88904" y="7262241"/>
              <a:ext cx="48260" cy="43180"/>
            </a:xfrm>
            <a:custGeom>
              <a:avLst/>
              <a:gdLst/>
              <a:ahLst/>
              <a:cxnLst/>
              <a:rect l="l" t="t" r="r" b="b"/>
              <a:pathLst>
                <a:path w="48259" h="43179">
                  <a:moveTo>
                    <a:pt x="13207" y="0"/>
                  </a:moveTo>
                  <a:lnTo>
                    <a:pt x="0" y="16001"/>
                  </a:lnTo>
                  <a:lnTo>
                    <a:pt x="14477" y="42671"/>
                  </a:lnTo>
                  <a:lnTo>
                    <a:pt x="48260" y="30098"/>
                  </a:lnTo>
                  <a:lnTo>
                    <a:pt x="32639" y="2666"/>
                  </a:lnTo>
                  <a:lnTo>
                    <a:pt x="13207" y="0"/>
                  </a:lnTo>
                  <a:close/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776839" y="7382129"/>
              <a:ext cx="41275" cy="100330"/>
            </a:xfrm>
            <a:custGeom>
              <a:avLst/>
              <a:gdLst/>
              <a:ahLst/>
              <a:cxnLst/>
              <a:rect l="l" t="t" r="r" b="b"/>
              <a:pathLst>
                <a:path w="41275" h="100329">
                  <a:moveTo>
                    <a:pt x="14858" y="0"/>
                  </a:moveTo>
                  <a:lnTo>
                    <a:pt x="0" y="18669"/>
                  </a:lnTo>
                  <a:lnTo>
                    <a:pt x="3936" y="50927"/>
                  </a:lnTo>
                  <a:lnTo>
                    <a:pt x="10286" y="85344"/>
                  </a:lnTo>
                  <a:lnTo>
                    <a:pt x="12191" y="100203"/>
                  </a:lnTo>
                  <a:lnTo>
                    <a:pt x="30987" y="97917"/>
                  </a:lnTo>
                  <a:lnTo>
                    <a:pt x="41147" y="58039"/>
                  </a:lnTo>
                  <a:lnTo>
                    <a:pt x="32511" y="20447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76839" y="7382129"/>
              <a:ext cx="41275" cy="100330"/>
            </a:xfrm>
            <a:custGeom>
              <a:avLst/>
              <a:gdLst/>
              <a:ahLst/>
              <a:cxnLst/>
              <a:rect l="l" t="t" r="r" b="b"/>
              <a:pathLst>
                <a:path w="41275" h="100329">
                  <a:moveTo>
                    <a:pt x="14858" y="0"/>
                  </a:moveTo>
                  <a:lnTo>
                    <a:pt x="0" y="18669"/>
                  </a:lnTo>
                  <a:lnTo>
                    <a:pt x="3936" y="50927"/>
                  </a:lnTo>
                  <a:lnTo>
                    <a:pt x="10286" y="85344"/>
                  </a:lnTo>
                  <a:lnTo>
                    <a:pt x="12191" y="100203"/>
                  </a:lnTo>
                  <a:lnTo>
                    <a:pt x="30987" y="97917"/>
                  </a:lnTo>
                  <a:lnTo>
                    <a:pt x="41147" y="58039"/>
                  </a:lnTo>
                  <a:lnTo>
                    <a:pt x="32511" y="20447"/>
                  </a:lnTo>
                  <a:lnTo>
                    <a:pt x="14858" y="0"/>
                  </a:lnTo>
                  <a:close/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726928" y="7515733"/>
              <a:ext cx="54610" cy="145415"/>
            </a:xfrm>
            <a:custGeom>
              <a:avLst/>
              <a:gdLst/>
              <a:ahLst/>
              <a:cxnLst/>
              <a:rect l="l" t="t" r="r" b="b"/>
              <a:pathLst>
                <a:path w="54609" h="145415">
                  <a:moveTo>
                    <a:pt x="45847" y="0"/>
                  </a:moveTo>
                  <a:lnTo>
                    <a:pt x="27813" y="1397"/>
                  </a:lnTo>
                  <a:lnTo>
                    <a:pt x="30988" y="18669"/>
                  </a:lnTo>
                  <a:lnTo>
                    <a:pt x="20320" y="30099"/>
                  </a:lnTo>
                  <a:lnTo>
                    <a:pt x="0" y="53594"/>
                  </a:lnTo>
                  <a:lnTo>
                    <a:pt x="8127" y="102997"/>
                  </a:lnTo>
                  <a:lnTo>
                    <a:pt x="20066" y="141859"/>
                  </a:lnTo>
                  <a:lnTo>
                    <a:pt x="28575" y="145034"/>
                  </a:lnTo>
                  <a:lnTo>
                    <a:pt x="28575" y="121412"/>
                  </a:lnTo>
                  <a:lnTo>
                    <a:pt x="30733" y="90043"/>
                  </a:lnTo>
                  <a:lnTo>
                    <a:pt x="28701" y="65151"/>
                  </a:lnTo>
                  <a:lnTo>
                    <a:pt x="43942" y="41402"/>
                  </a:lnTo>
                  <a:lnTo>
                    <a:pt x="54482" y="20828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726928" y="7515733"/>
              <a:ext cx="54610" cy="145415"/>
            </a:xfrm>
            <a:custGeom>
              <a:avLst/>
              <a:gdLst/>
              <a:ahLst/>
              <a:cxnLst/>
              <a:rect l="l" t="t" r="r" b="b"/>
              <a:pathLst>
                <a:path w="54609" h="145415">
                  <a:moveTo>
                    <a:pt x="27813" y="1397"/>
                  </a:moveTo>
                  <a:lnTo>
                    <a:pt x="45847" y="0"/>
                  </a:lnTo>
                  <a:lnTo>
                    <a:pt x="54482" y="20828"/>
                  </a:lnTo>
                  <a:lnTo>
                    <a:pt x="43942" y="41402"/>
                  </a:lnTo>
                  <a:lnTo>
                    <a:pt x="28701" y="65151"/>
                  </a:lnTo>
                  <a:lnTo>
                    <a:pt x="30733" y="90043"/>
                  </a:lnTo>
                  <a:lnTo>
                    <a:pt x="28575" y="121412"/>
                  </a:lnTo>
                  <a:lnTo>
                    <a:pt x="28575" y="145034"/>
                  </a:lnTo>
                  <a:lnTo>
                    <a:pt x="20066" y="141859"/>
                  </a:lnTo>
                  <a:lnTo>
                    <a:pt x="8127" y="102997"/>
                  </a:lnTo>
                  <a:lnTo>
                    <a:pt x="0" y="53594"/>
                  </a:lnTo>
                  <a:lnTo>
                    <a:pt x="20320" y="30099"/>
                  </a:lnTo>
                  <a:lnTo>
                    <a:pt x="30988" y="18669"/>
                  </a:lnTo>
                  <a:lnTo>
                    <a:pt x="27813" y="1397"/>
                  </a:lnTo>
                  <a:close/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696193" y="7695184"/>
              <a:ext cx="40005" cy="96520"/>
            </a:xfrm>
            <a:custGeom>
              <a:avLst/>
              <a:gdLst/>
              <a:ahLst/>
              <a:cxnLst/>
              <a:rect l="l" t="t" r="r" b="b"/>
              <a:pathLst>
                <a:path w="40004" h="96520">
                  <a:moveTo>
                    <a:pt x="27050" y="0"/>
                  </a:moveTo>
                  <a:lnTo>
                    <a:pt x="9144" y="9906"/>
                  </a:lnTo>
                  <a:lnTo>
                    <a:pt x="0" y="17653"/>
                  </a:lnTo>
                  <a:lnTo>
                    <a:pt x="12064" y="42164"/>
                  </a:lnTo>
                  <a:lnTo>
                    <a:pt x="13207" y="75692"/>
                  </a:lnTo>
                  <a:lnTo>
                    <a:pt x="24891" y="96012"/>
                  </a:lnTo>
                  <a:lnTo>
                    <a:pt x="33527" y="92456"/>
                  </a:lnTo>
                  <a:lnTo>
                    <a:pt x="30225" y="33274"/>
                  </a:lnTo>
                  <a:lnTo>
                    <a:pt x="39624" y="20320"/>
                  </a:lnTo>
                  <a:lnTo>
                    <a:pt x="39750" y="5207"/>
                  </a:lnTo>
                  <a:lnTo>
                    <a:pt x="270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696193" y="7695184"/>
              <a:ext cx="40005" cy="96520"/>
            </a:xfrm>
            <a:custGeom>
              <a:avLst/>
              <a:gdLst/>
              <a:ahLst/>
              <a:cxnLst/>
              <a:rect l="l" t="t" r="r" b="b"/>
              <a:pathLst>
                <a:path w="40004" h="96520">
                  <a:moveTo>
                    <a:pt x="24891" y="96012"/>
                  </a:moveTo>
                  <a:lnTo>
                    <a:pt x="33527" y="92456"/>
                  </a:lnTo>
                  <a:lnTo>
                    <a:pt x="30225" y="33274"/>
                  </a:lnTo>
                  <a:lnTo>
                    <a:pt x="39624" y="20320"/>
                  </a:lnTo>
                  <a:lnTo>
                    <a:pt x="39750" y="5207"/>
                  </a:lnTo>
                  <a:lnTo>
                    <a:pt x="27050" y="0"/>
                  </a:lnTo>
                  <a:lnTo>
                    <a:pt x="9144" y="9906"/>
                  </a:lnTo>
                  <a:lnTo>
                    <a:pt x="0" y="17653"/>
                  </a:lnTo>
                  <a:lnTo>
                    <a:pt x="12064" y="42164"/>
                  </a:lnTo>
                  <a:lnTo>
                    <a:pt x="13207" y="75692"/>
                  </a:lnTo>
                  <a:lnTo>
                    <a:pt x="24891" y="96012"/>
                  </a:lnTo>
                  <a:close/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780776" y="7699883"/>
              <a:ext cx="26670" cy="36195"/>
            </a:xfrm>
            <a:custGeom>
              <a:avLst/>
              <a:gdLst/>
              <a:ahLst/>
              <a:cxnLst/>
              <a:rect l="l" t="t" r="r" b="b"/>
              <a:pathLst>
                <a:path w="26670" h="36195">
                  <a:moveTo>
                    <a:pt x="8763" y="0"/>
                  </a:moveTo>
                  <a:lnTo>
                    <a:pt x="0" y="10287"/>
                  </a:lnTo>
                  <a:lnTo>
                    <a:pt x="1777" y="24384"/>
                  </a:lnTo>
                  <a:lnTo>
                    <a:pt x="8254" y="36195"/>
                  </a:lnTo>
                  <a:lnTo>
                    <a:pt x="26416" y="28067"/>
                  </a:lnTo>
                  <a:lnTo>
                    <a:pt x="20320" y="11176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780776" y="7699883"/>
              <a:ext cx="26670" cy="36195"/>
            </a:xfrm>
            <a:custGeom>
              <a:avLst/>
              <a:gdLst/>
              <a:ahLst/>
              <a:cxnLst/>
              <a:rect l="l" t="t" r="r" b="b"/>
              <a:pathLst>
                <a:path w="26670" h="36195">
                  <a:moveTo>
                    <a:pt x="1777" y="24384"/>
                  </a:moveTo>
                  <a:lnTo>
                    <a:pt x="8254" y="36195"/>
                  </a:lnTo>
                  <a:lnTo>
                    <a:pt x="26416" y="28067"/>
                  </a:lnTo>
                  <a:lnTo>
                    <a:pt x="20320" y="11176"/>
                  </a:lnTo>
                  <a:lnTo>
                    <a:pt x="8763" y="0"/>
                  </a:lnTo>
                  <a:lnTo>
                    <a:pt x="0" y="10287"/>
                  </a:lnTo>
                  <a:lnTo>
                    <a:pt x="1777" y="24384"/>
                  </a:lnTo>
                  <a:close/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0023" y="4834509"/>
              <a:ext cx="7523860" cy="39352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88435" y="6576568"/>
              <a:ext cx="159765" cy="1795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7575" y="6696457"/>
              <a:ext cx="77722" cy="7772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19955" y="7197853"/>
              <a:ext cx="79246" cy="77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6408" y="1559052"/>
            <a:ext cx="1917700" cy="1583690"/>
          </a:xfrm>
          <a:custGeom>
            <a:avLst/>
            <a:gdLst/>
            <a:ahLst/>
            <a:cxnLst/>
            <a:rect l="l" t="t" r="r" b="b"/>
            <a:pathLst>
              <a:path w="1917700" h="1583689">
                <a:moveTo>
                  <a:pt x="1743583" y="0"/>
                </a:moveTo>
                <a:lnTo>
                  <a:pt x="173672" y="0"/>
                </a:lnTo>
                <a:lnTo>
                  <a:pt x="127501" y="6201"/>
                </a:lnTo>
                <a:lnTo>
                  <a:pt x="86013" y="23701"/>
                </a:lnTo>
                <a:lnTo>
                  <a:pt x="50865" y="50847"/>
                </a:lnTo>
                <a:lnTo>
                  <a:pt x="23709" y="85983"/>
                </a:lnTo>
                <a:lnTo>
                  <a:pt x="6203" y="127455"/>
                </a:lnTo>
                <a:lnTo>
                  <a:pt x="0" y="173608"/>
                </a:lnTo>
                <a:lnTo>
                  <a:pt x="0" y="1409827"/>
                </a:lnTo>
                <a:lnTo>
                  <a:pt x="6203" y="1455980"/>
                </a:lnTo>
                <a:lnTo>
                  <a:pt x="23709" y="1497452"/>
                </a:lnTo>
                <a:lnTo>
                  <a:pt x="50865" y="1532588"/>
                </a:lnTo>
                <a:lnTo>
                  <a:pt x="86013" y="1559734"/>
                </a:lnTo>
                <a:lnTo>
                  <a:pt x="127501" y="1577234"/>
                </a:lnTo>
                <a:lnTo>
                  <a:pt x="173672" y="1583436"/>
                </a:lnTo>
                <a:lnTo>
                  <a:pt x="1743583" y="1583436"/>
                </a:lnTo>
                <a:lnTo>
                  <a:pt x="1789736" y="1577234"/>
                </a:lnTo>
                <a:lnTo>
                  <a:pt x="1831208" y="1559734"/>
                </a:lnTo>
                <a:lnTo>
                  <a:pt x="1866344" y="1532588"/>
                </a:lnTo>
                <a:lnTo>
                  <a:pt x="1893490" y="1497452"/>
                </a:lnTo>
                <a:lnTo>
                  <a:pt x="1910990" y="1455980"/>
                </a:lnTo>
                <a:lnTo>
                  <a:pt x="1917192" y="1409827"/>
                </a:lnTo>
                <a:lnTo>
                  <a:pt x="1917192" y="173608"/>
                </a:lnTo>
                <a:lnTo>
                  <a:pt x="1910990" y="127455"/>
                </a:lnTo>
                <a:lnTo>
                  <a:pt x="1893490" y="85983"/>
                </a:lnTo>
                <a:lnTo>
                  <a:pt x="1866344" y="50847"/>
                </a:lnTo>
                <a:lnTo>
                  <a:pt x="1831208" y="23701"/>
                </a:lnTo>
                <a:lnTo>
                  <a:pt x="1789736" y="6201"/>
                </a:lnTo>
                <a:lnTo>
                  <a:pt x="174358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479" y="2123312"/>
            <a:ext cx="1598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Типы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1263" y="1512570"/>
            <a:ext cx="392430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indent="-155575" algn="just">
              <a:lnSpc>
                <a:spcPct val="100000"/>
              </a:lnSpc>
              <a:spcBef>
                <a:spcPts val="10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Инженерная,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социальная</a:t>
            </a:r>
            <a:r>
              <a:rPr sz="14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endParaRPr sz="1400">
              <a:latin typeface="Tahoma"/>
              <a:cs typeface="Tahoma"/>
            </a:endParaRPr>
          </a:p>
          <a:p>
            <a:pPr marL="167640" marR="5080" algn="just">
              <a:lnSpc>
                <a:spcPct val="100000"/>
              </a:lnSpc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транспортная</a:t>
            </a:r>
            <a:r>
              <a:rPr sz="14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инфраструктура</a:t>
            </a:r>
            <a:r>
              <a:rPr sz="1400" b="1" spc="-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рамках </a:t>
            </a:r>
            <a:r>
              <a:rPr sz="1400" b="1" spc="-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проекта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жилищного строительства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(вкл.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ИЖС)</a:t>
            </a:r>
            <a:endParaRPr sz="1400">
              <a:latin typeface="Tahoma"/>
              <a:cs typeface="Tahoma"/>
            </a:endParaRPr>
          </a:p>
          <a:p>
            <a:pPr marL="167640" indent="-155575" algn="just">
              <a:lnSpc>
                <a:spcPct val="100000"/>
              </a:lnSpc>
              <a:spcBef>
                <a:spcPts val="605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Наемные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дома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9791" y="1544573"/>
            <a:ext cx="3178175" cy="174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272415" indent="-155575">
              <a:lnSpc>
                <a:spcPct val="100000"/>
              </a:lnSpc>
              <a:spcBef>
                <a:spcPts val="10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Инфраструктура для обеспечения </a:t>
            </a:r>
            <a:r>
              <a:rPr sz="1200" b="1" spc="-3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жилищного</a:t>
            </a:r>
            <a:r>
              <a:rPr sz="12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строительства:</a:t>
            </a:r>
            <a:endParaRPr sz="1200">
              <a:latin typeface="Tahoma"/>
              <a:cs typeface="Tahoma"/>
            </a:endParaRPr>
          </a:p>
          <a:p>
            <a:pPr marL="167640" marR="137795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инженерная, социальная, транспортная, </a:t>
            </a:r>
            <a:r>
              <a:rPr sz="1200" spc="-3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подвижной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состав</a:t>
            </a:r>
            <a:endParaRPr sz="1200">
              <a:latin typeface="Tahoma"/>
              <a:cs typeface="Tahoma"/>
            </a:endParaRPr>
          </a:p>
          <a:p>
            <a:pPr marL="167640" indent="-155575">
              <a:lnSpc>
                <a:spcPct val="100000"/>
              </a:lnSpc>
              <a:spcBef>
                <a:spcPts val="60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Территориальная</a:t>
            </a:r>
            <a:r>
              <a:rPr sz="12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инфраструктура:</a:t>
            </a:r>
            <a:endParaRPr sz="1200">
              <a:latin typeface="Tahoma"/>
              <a:cs typeface="Tahoma"/>
            </a:endParaRPr>
          </a:p>
          <a:p>
            <a:pPr marL="167640" marR="626745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ЖКХ, социальная, туристическая, </a:t>
            </a:r>
            <a:r>
              <a:rPr sz="1200" spc="-3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транспортная, благоустройство</a:t>
            </a:r>
            <a:r>
              <a:rPr sz="12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67640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освещение,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информационные</a:t>
            </a:r>
            <a:r>
              <a:rPr sz="12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технологии,</a:t>
            </a:r>
            <a:endParaRPr sz="1200">
              <a:latin typeface="Tahoma"/>
              <a:cs typeface="Tahoma"/>
            </a:endParaRPr>
          </a:p>
          <a:p>
            <a:pPr marL="167640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подвижной</a:t>
            </a:r>
            <a:r>
              <a:rPr sz="12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состав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6408" y="737616"/>
            <a:ext cx="1902460" cy="684530"/>
          </a:xfrm>
          <a:custGeom>
            <a:avLst/>
            <a:gdLst/>
            <a:ahLst/>
            <a:cxnLst/>
            <a:rect l="l" t="t" r="r" b="b"/>
            <a:pathLst>
              <a:path w="1902460" h="684530">
                <a:moveTo>
                  <a:pt x="1787906" y="0"/>
                </a:moveTo>
                <a:lnTo>
                  <a:pt x="114046" y="0"/>
                </a:lnTo>
                <a:lnTo>
                  <a:pt x="69656" y="8961"/>
                </a:lnTo>
                <a:lnTo>
                  <a:pt x="33405" y="33400"/>
                </a:lnTo>
                <a:lnTo>
                  <a:pt x="8963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3" y="614624"/>
                </a:lnTo>
                <a:lnTo>
                  <a:pt x="33405" y="650874"/>
                </a:lnTo>
                <a:lnTo>
                  <a:pt x="69656" y="675314"/>
                </a:lnTo>
                <a:lnTo>
                  <a:pt x="114046" y="684276"/>
                </a:lnTo>
                <a:lnTo>
                  <a:pt x="1787906" y="684276"/>
                </a:lnTo>
                <a:lnTo>
                  <a:pt x="1832300" y="675314"/>
                </a:lnTo>
                <a:lnTo>
                  <a:pt x="1868551" y="650875"/>
                </a:lnTo>
                <a:lnTo>
                  <a:pt x="1892990" y="614624"/>
                </a:lnTo>
                <a:lnTo>
                  <a:pt x="1901952" y="570229"/>
                </a:lnTo>
                <a:lnTo>
                  <a:pt x="1901952" y="114045"/>
                </a:lnTo>
                <a:lnTo>
                  <a:pt x="1892990" y="69651"/>
                </a:lnTo>
                <a:lnTo>
                  <a:pt x="1868551" y="33400"/>
                </a:lnTo>
                <a:lnTo>
                  <a:pt x="1832300" y="8961"/>
                </a:lnTo>
                <a:lnTo>
                  <a:pt x="1787906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4027" y="948055"/>
            <a:ext cx="1088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Показатель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52472" y="737616"/>
            <a:ext cx="3840479" cy="684530"/>
          </a:xfrm>
          <a:custGeom>
            <a:avLst/>
            <a:gdLst/>
            <a:ahLst/>
            <a:cxnLst/>
            <a:rect l="l" t="t" r="r" b="b"/>
            <a:pathLst>
              <a:path w="3840479" h="684530">
                <a:moveTo>
                  <a:pt x="3726433" y="0"/>
                </a:moveTo>
                <a:lnTo>
                  <a:pt x="114045" y="0"/>
                </a:lnTo>
                <a:lnTo>
                  <a:pt x="69651" y="8961"/>
                </a:lnTo>
                <a:lnTo>
                  <a:pt x="33400" y="33400"/>
                </a:lnTo>
                <a:lnTo>
                  <a:pt x="8961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1" y="614624"/>
                </a:lnTo>
                <a:lnTo>
                  <a:pt x="33400" y="650874"/>
                </a:lnTo>
                <a:lnTo>
                  <a:pt x="69651" y="675314"/>
                </a:lnTo>
                <a:lnTo>
                  <a:pt x="114045" y="684276"/>
                </a:lnTo>
                <a:lnTo>
                  <a:pt x="3726433" y="684276"/>
                </a:lnTo>
                <a:lnTo>
                  <a:pt x="3770828" y="675314"/>
                </a:lnTo>
                <a:lnTo>
                  <a:pt x="3807079" y="650875"/>
                </a:lnTo>
                <a:lnTo>
                  <a:pt x="3831518" y="614624"/>
                </a:lnTo>
                <a:lnTo>
                  <a:pt x="3840479" y="570229"/>
                </a:lnTo>
                <a:lnTo>
                  <a:pt x="3840479" y="114045"/>
                </a:lnTo>
                <a:lnTo>
                  <a:pt x="3831518" y="69651"/>
                </a:lnTo>
                <a:lnTo>
                  <a:pt x="3807079" y="33400"/>
                </a:lnTo>
                <a:lnTo>
                  <a:pt x="3770828" y="8961"/>
                </a:lnTo>
                <a:lnTo>
                  <a:pt x="3726433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81477" y="756031"/>
            <a:ext cx="29838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Строительство</a:t>
            </a:r>
            <a:r>
              <a:rPr sz="14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инфраструктуры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5466" y="948055"/>
            <a:ext cx="317309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98575" marR="5080" indent="-1286510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в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жилищных 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проектах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и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наемных </a:t>
            </a:r>
            <a:r>
              <a:rPr sz="1400" b="1" spc="-40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домах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27064" y="737616"/>
            <a:ext cx="3194685" cy="684530"/>
          </a:xfrm>
          <a:custGeom>
            <a:avLst/>
            <a:gdLst/>
            <a:ahLst/>
            <a:cxnLst/>
            <a:rect l="l" t="t" r="r" b="b"/>
            <a:pathLst>
              <a:path w="3194684" h="684530">
                <a:moveTo>
                  <a:pt x="3080258" y="0"/>
                </a:moveTo>
                <a:lnTo>
                  <a:pt x="114046" y="0"/>
                </a:lnTo>
                <a:lnTo>
                  <a:pt x="69651" y="8961"/>
                </a:lnTo>
                <a:lnTo>
                  <a:pt x="33400" y="33400"/>
                </a:lnTo>
                <a:lnTo>
                  <a:pt x="8961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1" y="614624"/>
                </a:lnTo>
                <a:lnTo>
                  <a:pt x="33400" y="650874"/>
                </a:lnTo>
                <a:lnTo>
                  <a:pt x="69651" y="675314"/>
                </a:lnTo>
                <a:lnTo>
                  <a:pt x="114046" y="684276"/>
                </a:lnTo>
                <a:lnTo>
                  <a:pt x="3080258" y="684276"/>
                </a:lnTo>
                <a:lnTo>
                  <a:pt x="3124652" y="675314"/>
                </a:lnTo>
                <a:lnTo>
                  <a:pt x="3160903" y="650875"/>
                </a:lnTo>
                <a:lnTo>
                  <a:pt x="3185342" y="614624"/>
                </a:lnTo>
                <a:lnTo>
                  <a:pt x="3194304" y="570229"/>
                </a:lnTo>
                <a:lnTo>
                  <a:pt x="3194304" y="114045"/>
                </a:lnTo>
                <a:lnTo>
                  <a:pt x="3185342" y="69651"/>
                </a:lnTo>
                <a:lnTo>
                  <a:pt x="3160903" y="33400"/>
                </a:lnTo>
                <a:lnTo>
                  <a:pt x="3124652" y="8961"/>
                </a:lnTo>
                <a:lnTo>
                  <a:pt x="3080258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32982" y="852043"/>
            <a:ext cx="298323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Строительство</a:t>
            </a:r>
            <a:r>
              <a:rPr sz="1400" b="1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инфраструктуры</a:t>
            </a:r>
            <a:endParaRPr sz="1400">
              <a:latin typeface="Tahoma"/>
              <a:cs typeface="Tahoma"/>
            </a:endParaRPr>
          </a:p>
          <a:p>
            <a:pPr marL="2540" algn="ctr">
              <a:lnSpc>
                <a:spcPts val="1595"/>
              </a:lnSpc>
            </a:pP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вне</a:t>
            </a:r>
            <a:r>
              <a:rPr sz="1400" b="1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жилищных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проектов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41764" y="737616"/>
            <a:ext cx="3162300" cy="684530"/>
          </a:xfrm>
          <a:custGeom>
            <a:avLst/>
            <a:gdLst/>
            <a:ahLst/>
            <a:cxnLst/>
            <a:rect l="l" t="t" r="r" b="b"/>
            <a:pathLst>
              <a:path w="3162300" h="684530">
                <a:moveTo>
                  <a:pt x="3048254" y="0"/>
                </a:moveTo>
                <a:lnTo>
                  <a:pt x="114045" y="0"/>
                </a:lnTo>
                <a:lnTo>
                  <a:pt x="69651" y="8961"/>
                </a:lnTo>
                <a:lnTo>
                  <a:pt x="33400" y="33400"/>
                </a:lnTo>
                <a:lnTo>
                  <a:pt x="8961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1" y="614624"/>
                </a:lnTo>
                <a:lnTo>
                  <a:pt x="33400" y="650874"/>
                </a:lnTo>
                <a:lnTo>
                  <a:pt x="69651" y="675314"/>
                </a:lnTo>
                <a:lnTo>
                  <a:pt x="114045" y="684276"/>
                </a:lnTo>
                <a:lnTo>
                  <a:pt x="3048254" y="684276"/>
                </a:lnTo>
                <a:lnTo>
                  <a:pt x="3092648" y="675314"/>
                </a:lnTo>
                <a:lnTo>
                  <a:pt x="3128898" y="650875"/>
                </a:lnTo>
                <a:lnTo>
                  <a:pt x="3153338" y="614624"/>
                </a:lnTo>
                <a:lnTo>
                  <a:pt x="3162300" y="570229"/>
                </a:lnTo>
                <a:lnTo>
                  <a:pt x="3162300" y="114045"/>
                </a:lnTo>
                <a:lnTo>
                  <a:pt x="3153338" y="69651"/>
                </a:lnTo>
                <a:lnTo>
                  <a:pt x="3128899" y="33400"/>
                </a:lnTo>
                <a:lnTo>
                  <a:pt x="3092648" y="8961"/>
                </a:lnTo>
                <a:lnTo>
                  <a:pt x="3048254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632695" y="852043"/>
            <a:ext cx="29832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1959" marR="5080" indent="-429895">
              <a:lnSpc>
                <a:spcPts val="1510"/>
              </a:lnSpc>
              <a:spcBef>
                <a:spcPts val="295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Строительство инфраструктуры </a:t>
            </a:r>
            <a:r>
              <a:rPr sz="1400" b="1" spc="-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через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концессии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/</a:t>
            </a:r>
            <a:r>
              <a:rPr sz="14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ГЧП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6408" y="3297935"/>
            <a:ext cx="1917700" cy="645160"/>
          </a:xfrm>
          <a:custGeom>
            <a:avLst/>
            <a:gdLst/>
            <a:ahLst/>
            <a:cxnLst/>
            <a:rect l="l" t="t" r="r" b="b"/>
            <a:pathLst>
              <a:path w="1917700" h="645160">
                <a:moveTo>
                  <a:pt x="1846453" y="0"/>
                </a:moveTo>
                <a:lnTo>
                  <a:pt x="70700" y="0"/>
                </a:lnTo>
                <a:lnTo>
                  <a:pt x="43183" y="5552"/>
                </a:lnTo>
                <a:lnTo>
                  <a:pt x="20710" y="20700"/>
                </a:lnTo>
                <a:lnTo>
                  <a:pt x="5557" y="43183"/>
                </a:lnTo>
                <a:lnTo>
                  <a:pt x="0" y="70738"/>
                </a:lnTo>
                <a:lnTo>
                  <a:pt x="0" y="573913"/>
                </a:lnTo>
                <a:lnTo>
                  <a:pt x="5557" y="601468"/>
                </a:lnTo>
                <a:lnTo>
                  <a:pt x="20710" y="623951"/>
                </a:lnTo>
                <a:lnTo>
                  <a:pt x="43183" y="639099"/>
                </a:lnTo>
                <a:lnTo>
                  <a:pt x="70700" y="644651"/>
                </a:lnTo>
                <a:lnTo>
                  <a:pt x="1846453" y="644651"/>
                </a:lnTo>
                <a:lnTo>
                  <a:pt x="1874008" y="639099"/>
                </a:lnTo>
                <a:lnTo>
                  <a:pt x="1896491" y="623951"/>
                </a:lnTo>
                <a:lnTo>
                  <a:pt x="1911639" y="601468"/>
                </a:lnTo>
                <a:lnTo>
                  <a:pt x="1917192" y="573913"/>
                </a:lnTo>
                <a:lnTo>
                  <a:pt x="1917192" y="70738"/>
                </a:lnTo>
                <a:lnTo>
                  <a:pt x="1911639" y="43183"/>
                </a:lnTo>
                <a:lnTo>
                  <a:pt x="1896490" y="20700"/>
                </a:lnTo>
                <a:lnTo>
                  <a:pt x="1874008" y="5552"/>
                </a:lnTo>
                <a:lnTo>
                  <a:pt x="184645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4019" y="3393694"/>
            <a:ext cx="16306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9420" marR="5080" indent="-42672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Срок</a:t>
            </a:r>
            <a:r>
              <a:rPr sz="1400" b="1" spc="-6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реализации </a:t>
            </a:r>
            <a:r>
              <a:rPr sz="1400" b="1" spc="-39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121" y="3478148"/>
            <a:ext cx="904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3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–</a:t>
            </a:r>
            <a:r>
              <a:rPr sz="14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15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лет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83367" y="3494277"/>
            <a:ext cx="911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3</a:t>
            </a:r>
            <a:r>
              <a:rPr sz="14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–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49</a:t>
            </a:r>
            <a:r>
              <a:rPr sz="1400" b="1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лет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6408" y="4076700"/>
            <a:ext cx="1917700" cy="1016635"/>
          </a:xfrm>
          <a:custGeom>
            <a:avLst/>
            <a:gdLst/>
            <a:ahLst/>
            <a:cxnLst/>
            <a:rect l="l" t="t" r="r" b="b"/>
            <a:pathLst>
              <a:path w="1917700" h="1016635">
                <a:moveTo>
                  <a:pt x="1805686" y="0"/>
                </a:moveTo>
                <a:lnTo>
                  <a:pt x="111493" y="0"/>
                </a:lnTo>
                <a:lnTo>
                  <a:pt x="68092" y="8761"/>
                </a:lnTo>
                <a:lnTo>
                  <a:pt x="32653" y="32654"/>
                </a:lnTo>
                <a:lnTo>
                  <a:pt x="8760" y="68097"/>
                </a:lnTo>
                <a:lnTo>
                  <a:pt x="0" y="111505"/>
                </a:lnTo>
                <a:lnTo>
                  <a:pt x="0" y="905001"/>
                </a:lnTo>
                <a:lnTo>
                  <a:pt x="8760" y="948410"/>
                </a:lnTo>
                <a:lnTo>
                  <a:pt x="32653" y="983853"/>
                </a:lnTo>
                <a:lnTo>
                  <a:pt x="68092" y="1007746"/>
                </a:lnTo>
                <a:lnTo>
                  <a:pt x="111493" y="1016508"/>
                </a:lnTo>
                <a:lnTo>
                  <a:pt x="1805686" y="1016508"/>
                </a:lnTo>
                <a:lnTo>
                  <a:pt x="1849094" y="1007746"/>
                </a:lnTo>
                <a:lnTo>
                  <a:pt x="1884537" y="983853"/>
                </a:lnTo>
                <a:lnTo>
                  <a:pt x="1908430" y="948410"/>
                </a:lnTo>
                <a:lnTo>
                  <a:pt x="1917192" y="905001"/>
                </a:lnTo>
                <a:lnTo>
                  <a:pt x="1917192" y="111505"/>
                </a:lnTo>
                <a:lnTo>
                  <a:pt x="1908430" y="68097"/>
                </a:lnTo>
                <a:lnTo>
                  <a:pt x="1884537" y="32654"/>
                </a:lnTo>
                <a:lnTo>
                  <a:pt x="1849094" y="8761"/>
                </a:lnTo>
                <a:lnTo>
                  <a:pt x="18056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2023" y="4358766"/>
            <a:ext cx="12738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Финансовая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устойчивость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67204" y="4227957"/>
            <a:ext cx="312801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"/>
              <a:tabLst>
                <a:tab pos="157480" algn="l"/>
              </a:tabLst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Общий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LLCR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(проектное</a:t>
            </a:r>
            <a:endParaRPr sz="1400">
              <a:latin typeface="Tahoma"/>
              <a:cs typeface="Tahoma"/>
            </a:endParaRPr>
          </a:p>
          <a:p>
            <a:pPr marL="156845">
              <a:lnSpc>
                <a:spcPct val="100000"/>
              </a:lnSpc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финансирование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+</a:t>
            </a:r>
            <a:r>
              <a:rPr sz="14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инфр-ный</a:t>
            </a:r>
            <a:r>
              <a:rPr sz="14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заем)</a:t>
            </a:r>
            <a:endParaRPr sz="1400">
              <a:latin typeface="Tahoma"/>
              <a:cs typeface="Tahoma"/>
            </a:endParaRPr>
          </a:p>
          <a:p>
            <a:pPr marL="156845">
              <a:lnSpc>
                <a:spcPct val="100000"/>
              </a:lnSpc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1,25х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&gt;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 LLCR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≥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1,1х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15303" y="3989323"/>
            <a:ext cx="315214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"/>
              <a:tabLst>
                <a:tab pos="186690" algn="l"/>
              </a:tabLst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Экономическая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эффективность</a:t>
            </a:r>
            <a:endParaRPr sz="1400" dirty="0">
              <a:latin typeface="Tahoma"/>
              <a:cs typeface="Tahoma"/>
            </a:endParaRPr>
          </a:p>
          <a:p>
            <a:pPr marL="489584" lvl="1" indent="-206375">
              <a:lnSpc>
                <a:spcPct val="100000"/>
              </a:lnSpc>
              <a:buAutoNum type="arabicPeriod"/>
              <a:tabLst>
                <a:tab pos="490220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Для</a:t>
            </a:r>
            <a:r>
              <a:rPr sz="14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endParaRPr sz="1400" dirty="0">
              <a:latin typeface="Tahoma"/>
              <a:cs typeface="Tahoma"/>
            </a:endParaRPr>
          </a:p>
          <a:p>
            <a:pPr marL="629920" lvl="2" indent="-172720">
              <a:lnSpc>
                <a:spcPct val="100000"/>
              </a:lnSpc>
              <a:buClr>
                <a:srgbClr val="8FC54B"/>
              </a:buClr>
              <a:buChar char="–"/>
              <a:tabLst>
                <a:tab pos="629920" algn="l"/>
              </a:tabLst>
            </a:pP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жилищная</a:t>
            </a:r>
            <a:r>
              <a:rPr sz="14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инфр-а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≥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1,1х</a:t>
            </a:r>
            <a:endParaRPr sz="1400" dirty="0">
              <a:latin typeface="Tahoma"/>
              <a:cs typeface="Tahoma"/>
            </a:endParaRPr>
          </a:p>
          <a:p>
            <a:pPr marL="629920" lvl="2" indent="-172720">
              <a:lnSpc>
                <a:spcPct val="100000"/>
              </a:lnSpc>
              <a:buClr>
                <a:srgbClr val="8FC54B"/>
              </a:buClr>
              <a:buChar char="–"/>
              <a:tabLst>
                <a:tab pos="629920" algn="l"/>
              </a:tabLst>
            </a:pP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городская</a:t>
            </a:r>
            <a:r>
              <a:rPr sz="14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инфр-а</a:t>
            </a:r>
            <a:r>
              <a:rPr sz="1400" spc="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≥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1,0х</a:t>
            </a:r>
            <a:endParaRPr sz="1400" dirty="0">
              <a:latin typeface="Tahoma"/>
              <a:cs typeface="Tahoma"/>
            </a:endParaRPr>
          </a:p>
          <a:p>
            <a:pPr marL="481965" lvl="1" indent="-206375">
              <a:lnSpc>
                <a:spcPct val="100000"/>
              </a:lnSpc>
              <a:buAutoNum type="arabicPeriod"/>
              <a:tabLst>
                <a:tab pos="482600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Для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иных</a:t>
            </a:r>
            <a:r>
              <a:rPr sz="14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юр.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лиц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≥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 1,1х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72955" y="4205173"/>
            <a:ext cx="28397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 marR="5080" indent="-167640" algn="just">
              <a:lnSpc>
                <a:spcPct val="100000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"/>
              <a:tabLst>
                <a:tab pos="180340" algn="l"/>
              </a:tabLst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DSCR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в среднем за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каждые два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года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период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погашения</a:t>
            </a:r>
            <a:r>
              <a:rPr sz="14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займа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1,2х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&gt;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DSCR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≥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 1,05х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09800" y="4002023"/>
            <a:ext cx="10352405" cy="3405504"/>
          </a:xfrm>
          <a:custGeom>
            <a:avLst/>
            <a:gdLst/>
            <a:ahLst/>
            <a:cxnLst/>
            <a:rect l="l" t="t" r="r" b="b"/>
            <a:pathLst>
              <a:path w="10352405" h="3405504">
                <a:moveTo>
                  <a:pt x="56387" y="0"/>
                </a:moveTo>
                <a:lnTo>
                  <a:pt x="10352405" y="0"/>
                </a:lnTo>
              </a:path>
              <a:path w="10352405" h="3405504">
                <a:moveTo>
                  <a:pt x="0" y="3405504"/>
                </a:moveTo>
                <a:lnTo>
                  <a:pt x="10300208" y="3369564"/>
                </a:lnTo>
              </a:path>
            </a:pathLst>
          </a:custGeom>
          <a:ln w="9144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58695" y="7428992"/>
            <a:ext cx="6586855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3702050" indent="-144780">
              <a:lnSpc>
                <a:spcPct val="100000"/>
              </a:lnSpc>
              <a:spcBef>
                <a:spcPts val="10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Наличие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подтвержденного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 проектного</a:t>
            </a:r>
            <a:r>
              <a:rPr sz="1400" b="1" spc="-8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финансирования</a:t>
            </a:r>
            <a:endParaRPr sz="1400" dirty="0">
              <a:latin typeface="Tahoma"/>
              <a:cs typeface="Tahoma"/>
            </a:endParaRPr>
          </a:p>
          <a:p>
            <a:pPr marL="167640" indent="-155575">
              <a:lnSpc>
                <a:spcPct val="100000"/>
              </a:lnSpc>
              <a:spcBef>
                <a:spcPts val="60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Ввод жилой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площади</a:t>
            </a:r>
            <a:r>
              <a:rPr sz="14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от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50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 тыс.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кв.</a:t>
            </a:r>
            <a:r>
              <a:rPr sz="14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м.</a:t>
            </a:r>
            <a:r>
              <a:rPr sz="1400" b="1" spc="4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или</a:t>
            </a:r>
            <a:endParaRPr sz="1400" dirty="0">
              <a:latin typeface="Tahoma"/>
              <a:cs typeface="Tahoma"/>
            </a:endParaRPr>
          </a:p>
          <a:p>
            <a:pPr marL="16764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комплексное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развитие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 территории</a:t>
            </a:r>
            <a:endParaRPr sz="1400" dirty="0">
              <a:latin typeface="Tahoma"/>
              <a:cs typeface="Tahoma"/>
            </a:endParaRPr>
          </a:p>
          <a:p>
            <a:pPr marL="167640" indent="-155575">
              <a:lnSpc>
                <a:spcPct val="100000"/>
              </a:lnSpc>
              <a:spcBef>
                <a:spcPts val="120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Для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наемных</a:t>
            </a:r>
            <a:r>
              <a:rPr sz="14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домов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 общая площадь</a:t>
            </a:r>
            <a:r>
              <a:rPr sz="14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жилых</a:t>
            </a:r>
            <a:endParaRPr sz="1400" dirty="0">
              <a:latin typeface="Tahoma"/>
              <a:cs typeface="Tahoma"/>
            </a:endParaRPr>
          </a:p>
          <a:p>
            <a:pPr marL="167640">
              <a:lnSpc>
                <a:spcPct val="100000"/>
              </a:lnSpc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помещений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составляет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не </a:t>
            </a:r>
            <a:r>
              <a:rPr sz="1400" b="1" spc="-5" dirty="0" err="1">
                <a:solidFill>
                  <a:srgbClr val="3D5056"/>
                </a:solidFill>
                <a:latin typeface="Tahoma"/>
                <a:cs typeface="Tahoma"/>
              </a:rPr>
              <a:t>менее</a:t>
            </a:r>
            <a:r>
              <a:rPr sz="1400" b="1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lang="ru-RU" sz="1400" b="1" spc="-5" dirty="0" smtClean="0">
                <a:solidFill>
                  <a:srgbClr val="3D5056"/>
                </a:solidFill>
                <a:latin typeface="Tahoma"/>
                <a:cs typeface="Tahoma"/>
              </a:rPr>
              <a:t>5</a:t>
            </a:r>
            <a:r>
              <a:rPr sz="1400" b="1" spc="-10" dirty="0" smtClean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тыс.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кв.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м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  <a:p>
            <a:pPr marL="1452880" lvl="1" indent="-172720">
              <a:lnSpc>
                <a:spcPct val="100000"/>
              </a:lnSpc>
              <a:spcBef>
                <a:spcPts val="720"/>
              </a:spcBef>
              <a:buClr>
                <a:srgbClr val="8FC54B"/>
              </a:buClr>
              <a:buFont typeface="Wingdings"/>
              <a:buChar char=""/>
              <a:tabLst>
                <a:tab pos="1452880" algn="l"/>
              </a:tabLst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Долг субъекта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 РФ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не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более</a:t>
            </a:r>
            <a:r>
              <a:rPr sz="1400" b="1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75% собственных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доходов</a:t>
            </a:r>
            <a:endParaRPr sz="1400" dirty="0">
              <a:latin typeface="Tahoma"/>
              <a:cs typeface="Tahoma"/>
            </a:endParaRPr>
          </a:p>
          <a:p>
            <a:pPr marL="1335405">
              <a:lnSpc>
                <a:spcPct val="100000"/>
              </a:lnSpc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(без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учета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долга</a:t>
            </a:r>
            <a:r>
              <a:rPr sz="14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по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инфраструктурным</a:t>
            </a:r>
            <a:r>
              <a:rPr sz="14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бюджетным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кредитам)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80212" y="155193"/>
            <a:ext cx="50482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Основные </a:t>
            </a:r>
            <a:r>
              <a:rPr spc="-5" dirty="0"/>
              <a:t>условия</a:t>
            </a:r>
            <a:r>
              <a:rPr spc="-10" dirty="0"/>
              <a:t> </a:t>
            </a:r>
            <a:r>
              <a:rPr spc="-5" dirty="0"/>
              <a:t>механизма</a:t>
            </a:r>
          </a:p>
        </p:txBody>
      </p:sp>
      <p:sp>
        <p:nvSpPr>
          <p:cNvPr id="28" name="object 28"/>
          <p:cNvSpPr/>
          <p:nvPr/>
        </p:nvSpPr>
        <p:spPr>
          <a:xfrm>
            <a:off x="2270760" y="3304032"/>
            <a:ext cx="10313035" cy="1887220"/>
          </a:xfrm>
          <a:custGeom>
            <a:avLst/>
            <a:gdLst/>
            <a:ahLst/>
            <a:cxnLst/>
            <a:rect l="l" t="t" r="r" b="b"/>
            <a:pathLst>
              <a:path w="10313035" h="1887220">
                <a:moveTo>
                  <a:pt x="0" y="0"/>
                </a:moveTo>
                <a:lnTo>
                  <a:pt x="10296017" y="0"/>
                </a:lnTo>
              </a:path>
              <a:path w="10313035" h="1887220">
                <a:moveTo>
                  <a:pt x="16763" y="1886712"/>
                </a:moveTo>
                <a:lnTo>
                  <a:pt x="10312781" y="1886712"/>
                </a:lnTo>
              </a:path>
            </a:pathLst>
          </a:custGeom>
          <a:ln w="9144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408" y="5247132"/>
            <a:ext cx="1917700" cy="2106295"/>
          </a:xfrm>
          <a:custGeom>
            <a:avLst/>
            <a:gdLst/>
            <a:ahLst/>
            <a:cxnLst/>
            <a:rect l="l" t="t" r="r" b="b"/>
            <a:pathLst>
              <a:path w="1917700" h="2106295">
                <a:moveTo>
                  <a:pt x="1798320" y="0"/>
                </a:moveTo>
                <a:lnTo>
                  <a:pt x="118808" y="0"/>
                </a:lnTo>
                <a:lnTo>
                  <a:pt x="72560" y="9338"/>
                </a:lnTo>
                <a:lnTo>
                  <a:pt x="34796" y="34797"/>
                </a:lnTo>
                <a:lnTo>
                  <a:pt x="9335" y="72544"/>
                </a:lnTo>
                <a:lnTo>
                  <a:pt x="0" y="118744"/>
                </a:lnTo>
                <a:lnTo>
                  <a:pt x="0" y="1987295"/>
                </a:lnTo>
                <a:lnTo>
                  <a:pt x="9335" y="2033569"/>
                </a:lnTo>
                <a:lnTo>
                  <a:pt x="34796" y="2071354"/>
                </a:lnTo>
                <a:lnTo>
                  <a:pt x="72560" y="2096827"/>
                </a:lnTo>
                <a:lnTo>
                  <a:pt x="118808" y="2106167"/>
                </a:lnTo>
                <a:lnTo>
                  <a:pt x="1798320" y="2106167"/>
                </a:lnTo>
                <a:lnTo>
                  <a:pt x="1844593" y="2096827"/>
                </a:lnTo>
                <a:lnTo>
                  <a:pt x="1882378" y="2071354"/>
                </a:lnTo>
                <a:lnTo>
                  <a:pt x="1907851" y="2033569"/>
                </a:lnTo>
                <a:lnTo>
                  <a:pt x="1917192" y="1987295"/>
                </a:lnTo>
                <a:lnTo>
                  <a:pt x="1917192" y="118744"/>
                </a:lnTo>
                <a:lnTo>
                  <a:pt x="1907851" y="72544"/>
                </a:lnTo>
                <a:lnTo>
                  <a:pt x="1882378" y="34798"/>
                </a:lnTo>
                <a:lnTo>
                  <a:pt x="1844593" y="9338"/>
                </a:lnTo>
                <a:lnTo>
                  <a:pt x="17983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6653" y="5753226"/>
            <a:ext cx="124714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080" indent="-33083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бе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400" b="1" spc="5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ч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ние 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займа</a:t>
            </a:r>
            <a:endParaRPr sz="1400">
              <a:latin typeface="Tahoma"/>
              <a:cs typeface="Tahoma"/>
            </a:endParaRPr>
          </a:p>
          <a:p>
            <a:pPr marL="161925" marR="154940" indent="42545" algn="just">
              <a:lnSpc>
                <a:spcPct val="100000"/>
              </a:lnSpc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(любой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из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указанных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ри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нто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в)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72955" y="7778622"/>
            <a:ext cx="270319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 algn="just">
              <a:lnSpc>
                <a:spcPct val="100000"/>
              </a:lnSpc>
              <a:spcBef>
                <a:spcPts val="100"/>
              </a:spcBef>
              <a:buClr>
                <a:srgbClr val="8FC54B"/>
              </a:buClr>
              <a:buFont typeface="Wingdings"/>
              <a:buChar char=""/>
              <a:tabLst>
                <a:tab pos="180340" algn="l"/>
              </a:tabLst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Доля</a:t>
            </a:r>
            <a:r>
              <a:rPr sz="14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собственных</a:t>
            </a:r>
            <a:r>
              <a:rPr sz="1400" b="1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средств </a:t>
            </a:r>
            <a:r>
              <a:rPr sz="1400" b="1" spc="-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(от полной стоимости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проекта,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не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 включая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кап.грант)</a:t>
            </a:r>
            <a:endParaRPr sz="1400">
              <a:latin typeface="Tahoma"/>
              <a:cs typeface="Tahoma"/>
            </a:endParaRPr>
          </a:p>
          <a:p>
            <a:pPr marL="182880" algn="just">
              <a:lnSpc>
                <a:spcPct val="100000"/>
              </a:lnSpc>
            </a:pPr>
            <a:r>
              <a:rPr sz="1400" dirty="0">
                <a:solidFill>
                  <a:srgbClr val="8FC54B"/>
                </a:solidFill>
                <a:latin typeface="Tahoma"/>
                <a:cs typeface="Tahoma"/>
              </a:rPr>
              <a:t>–</a:t>
            </a:r>
            <a:r>
              <a:rPr sz="1400" spc="26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Для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всех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проектов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≥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10%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74189" y="5558789"/>
            <a:ext cx="3422015" cy="127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640" indent="-155575">
              <a:lnSpc>
                <a:spcPts val="1595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Гос.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4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(90%)</a:t>
            </a:r>
            <a:r>
              <a:rPr sz="14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endParaRPr sz="1400" dirty="0">
              <a:latin typeface="Tahoma"/>
              <a:cs typeface="Tahoma"/>
            </a:endParaRPr>
          </a:p>
          <a:p>
            <a:pPr marL="167640">
              <a:lnSpc>
                <a:spcPts val="1595"/>
              </a:lnSpc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поручительство</a:t>
            </a:r>
            <a:r>
              <a:rPr sz="1400" b="1" spc="-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ДОМ.РФ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(10%)</a:t>
            </a:r>
            <a:r>
              <a:rPr sz="14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или</a:t>
            </a:r>
            <a:endParaRPr sz="1400" dirty="0">
              <a:latin typeface="Tahoma"/>
              <a:cs typeface="Tahoma"/>
            </a:endParaRPr>
          </a:p>
          <a:p>
            <a:pPr marL="167640" marR="5080" indent="-155575">
              <a:lnSpc>
                <a:spcPts val="1510"/>
              </a:lnSpc>
              <a:spcBef>
                <a:spcPts val="62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Сочетание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гос.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гарантии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субъекта РФ </a:t>
            </a:r>
            <a:r>
              <a:rPr sz="1400" spc="-4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4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гарантии</a:t>
            </a:r>
            <a:r>
              <a:rPr sz="14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/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поручительства</a:t>
            </a:r>
            <a:endParaRPr sz="1400" dirty="0">
              <a:latin typeface="Tahoma"/>
              <a:cs typeface="Tahoma"/>
            </a:endParaRPr>
          </a:p>
          <a:p>
            <a:pPr marL="167640" marR="436880">
              <a:lnSpc>
                <a:spcPts val="1510"/>
              </a:lnSpc>
              <a:spcBef>
                <a:spcPts val="5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институтов</a:t>
            </a:r>
            <a:r>
              <a:rPr sz="14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развития</a:t>
            </a:r>
            <a:r>
              <a:rPr sz="14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(не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менее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100%</a:t>
            </a:r>
            <a:r>
              <a:rPr sz="14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в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совокупности)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19876" y="5163159"/>
            <a:ext cx="3421379" cy="21748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53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Гос.</a:t>
            </a:r>
            <a:r>
              <a:rPr sz="14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4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РФ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(100%)</a:t>
            </a:r>
            <a:endParaRPr sz="1400">
              <a:latin typeface="Tahoma"/>
              <a:cs typeface="Tahoma"/>
            </a:endParaRPr>
          </a:p>
          <a:p>
            <a:pPr marL="167640" marR="5080" indent="-155575">
              <a:lnSpc>
                <a:spcPts val="1510"/>
              </a:lnSpc>
              <a:spcBef>
                <a:spcPts val="625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Сочетание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гос.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гарантии</a:t>
            </a:r>
            <a:r>
              <a:rPr sz="14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4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гарантии</a:t>
            </a:r>
            <a:r>
              <a:rPr sz="14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/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поручительства</a:t>
            </a:r>
            <a:endParaRPr sz="1400">
              <a:latin typeface="Tahoma"/>
              <a:cs typeface="Tahoma"/>
            </a:endParaRPr>
          </a:p>
          <a:p>
            <a:pPr marL="167640" marR="436880">
              <a:lnSpc>
                <a:spcPts val="1510"/>
              </a:lnSpc>
              <a:spcBef>
                <a:spcPts val="5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институтов</a:t>
            </a:r>
            <a:r>
              <a:rPr sz="14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развития</a:t>
            </a:r>
            <a:r>
              <a:rPr sz="14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(не</a:t>
            </a:r>
            <a:r>
              <a:rPr sz="14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менее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100%</a:t>
            </a:r>
            <a:r>
              <a:rPr sz="14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в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совокупности)</a:t>
            </a:r>
            <a:endParaRPr sz="1400">
              <a:latin typeface="Tahoma"/>
              <a:cs typeface="Tahoma"/>
            </a:endParaRPr>
          </a:p>
          <a:p>
            <a:pPr marL="167640" marR="125095" indent="-155575">
              <a:lnSpc>
                <a:spcPct val="90000"/>
              </a:lnSpc>
              <a:spcBef>
                <a:spcPts val="58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Поручительство организации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,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имеющей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действующий рейтинг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долгосрочной</a:t>
            </a:r>
            <a:r>
              <a:rPr sz="1400" spc="-8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кредитоспособности</a:t>
            </a:r>
            <a:r>
              <a:rPr sz="1400" spc="-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не </a:t>
            </a:r>
            <a:r>
              <a:rPr sz="1400" spc="-4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ниже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уровня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ААА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по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национальной </a:t>
            </a:r>
            <a:r>
              <a:rPr sz="14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шкале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(100%)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6408" y="7511795"/>
            <a:ext cx="1917700" cy="1828800"/>
          </a:xfrm>
          <a:custGeom>
            <a:avLst/>
            <a:gdLst/>
            <a:ahLst/>
            <a:cxnLst/>
            <a:rect l="l" t="t" r="r" b="b"/>
            <a:pathLst>
              <a:path w="1917700" h="1828800">
                <a:moveTo>
                  <a:pt x="1716659" y="0"/>
                </a:moveTo>
                <a:lnTo>
                  <a:pt x="200583" y="0"/>
                </a:lnTo>
                <a:lnTo>
                  <a:pt x="154590" y="5296"/>
                </a:lnTo>
                <a:lnTo>
                  <a:pt x="112370" y="20383"/>
                </a:lnTo>
                <a:lnTo>
                  <a:pt x="75127" y="44057"/>
                </a:lnTo>
                <a:lnTo>
                  <a:pt x="44065" y="75112"/>
                </a:lnTo>
                <a:lnTo>
                  <a:pt x="20387" y="112346"/>
                </a:lnTo>
                <a:lnTo>
                  <a:pt x="5297" y="154554"/>
                </a:lnTo>
                <a:lnTo>
                  <a:pt x="0" y="200532"/>
                </a:lnTo>
                <a:lnTo>
                  <a:pt x="0" y="1628216"/>
                </a:lnTo>
                <a:lnTo>
                  <a:pt x="5297" y="1674209"/>
                </a:lnTo>
                <a:lnTo>
                  <a:pt x="20387" y="1716429"/>
                </a:lnTo>
                <a:lnTo>
                  <a:pt x="44065" y="1753672"/>
                </a:lnTo>
                <a:lnTo>
                  <a:pt x="75127" y="1784734"/>
                </a:lnTo>
                <a:lnTo>
                  <a:pt x="112370" y="1808412"/>
                </a:lnTo>
                <a:lnTo>
                  <a:pt x="154590" y="1823502"/>
                </a:lnTo>
                <a:lnTo>
                  <a:pt x="200583" y="1828799"/>
                </a:lnTo>
                <a:lnTo>
                  <a:pt x="1716659" y="1828799"/>
                </a:lnTo>
                <a:lnTo>
                  <a:pt x="1762637" y="1823502"/>
                </a:lnTo>
                <a:lnTo>
                  <a:pt x="1804845" y="1808412"/>
                </a:lnTo>
                <a:lnTo>
                  <a:pt x="1842079" y="1784734"/>
                </a:lnTo>
                <a:lnTo>
                  <a:pt x="1873134" y="1753672"/>
                </a:lnTo>
                <a:lnTo>
                  <a:pt x="1896808" y="1716429"/>
                </a:lnTo>
                <a:lnTo>
                  <a:pt x="1911895" y="1674209"/>
                </a:lnTo>
                <a:lnTo>
                  <a:pt x="1917192" y="1628216"/>
                </a:lnTo>
                <a:lnTo>
                  <a:pt x="1917192" y="200532"/>
                </a:lnTo>
                <a:lnTo>
                  <a:pt x="1911895" y="154554"/>
                </a:lnTo>
                <a:lnTo>
                  <a:pt x="1896808" y="112346"/>
                </a:lnTo>
                <a:lnTo>
                  <a:pt x="1873134" y="75112"/>
                </a:lnTo>
                <a:lnTo>
                  <a:pt x="1842079" y="44057"/>
                </a:lnTo>
                <a:lnTo>
                  <a:pt x="1804845" y="20383"/>
                </a:lnTo>
                <a:lnTo>
                  <a:pt x="1762637" y="5296"/>
                </a:lnTo>
                <a:lnTo>
                  <a:pt x="171665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2495" y="8199831"/>
            <a:ext cx="16338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 marR="5080" indent="-42672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л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нит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ел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ьные 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условия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75063" y="5810503"/>
            <a:ext cx="2726055" cy="43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640" indent="-155575">
              <a:lnSpc>
                <a:spcPts val="1595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Финансовые</a:t>
            </a:r>
            <a:r>
              <a:rPr sz="1400" b="1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обязательства</a:t>
            </a:r>
            <a:endParaRPr sz="1400">
              <a:latin typeface="Tahoma"/>
              <a:cs typeface="Tahoma"/>
            </a:endParaRPr>
          </a:p>
          <a:p>
            <a:pPr marL="167640">
              <a:lnSpc>
                <a:spcPts val="1595"/>
              </a:lnSpc>
            </a:pP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публичной</a:t>
            </a:r>
            <a:r>
              <a:rPr sz="1400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стороны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39364" y="3312388"/>
            <a:ext cx="2745740" cy="604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3</a:t>
            </a:r>
            <a:r>
              <a:rPr sz="1400" b="1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–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15</a:t>
            </a:r>
            <a:r>
              <a:rPr sz="14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лет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20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лет</a:t>
            </a:r>
            <a:r>
              <a:rPr sz="14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-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 для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наемных</a:t>
            </a: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домов*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48241" y="1556131"/>
            <a:ext cx="2910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10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Инфраструктура</a:t>
            </a:r>
            <a:r>
              <a:rPr sz="1200" b="1" spc="-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для</a:t>
            </a:r>
            <a:r>
              <a:rPr sz="12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обеспечения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03689" y="1739010"/>
            <a:ext cx="2889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жилищного</a:t>
            </a:r>
            <a:r>
              <a:rPr sz="12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строительства: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инженерная, социальная, транспортная, </a:t>
            </a:r>
            <a:r>
              <a:rPr sz="1200" spc="-3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подвижной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состав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48241" y="2363851"/>
            <a:ext cx="2994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100"/>
              </a:spcBef>
              <a:buClr>
                <a:srgbClr val="8FC54B"/>
              </a:buClr>
              <a:buFont typeface="Wingdings"/>
              <a:buChar char=""/>
              <a:tabLst>
                <a:tab pos="168275" algn="l"/>
              </a:tabLst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Территориальная</a:t>
            </a:r>
            <a:r>
              <a:rPr sz="12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инфраструктура: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03689" y="2546731"/>
            <a:ext cx="240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ЖКХ,</a:t>
            </a:r>
            <a:r>
              <a:rPr sz="12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социальная,</a:t>
            </a:r>
            <a:r>
              <a:rPr sz="12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туристическая,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03689" y="2729610"/>
            <a:ext cx="2380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транспортная, благоустройство</a:t>
            </a:r>
            <a:r>
              <a:rPr sz="12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03689" y="2912491"/>
            <a:ext cx="302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освещение,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информационные</a:t>
            </a:r>
            <a:r>
              <a:rPr sz="1200" spc="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технологии,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03689" y="3095371"/>
            <a:ext cx="1311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подвижной</a:t>
            </a:r>
            <a:r>
              <a:rPr sz="12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состав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51669" y="750569"/>
            <a:ext cx="3165475" cy="8590915"/>
          </a:xfrm>
          <a:custGeom>
            <a:avLst/>
            <a:gdLst/>
            <a:ahLst/>
            <a:cxnLst/>
            <a:rect l="l" t="t" r="r" b="b"/>
            <a:pathLst>
              <a:path w="3165475" h="8590915">
                <a:moveTo>
                  <a:pt x="0" y="103885"/>
                </a:moveTo>
                <a:lnTo>
                  <a:pt x="8159" y="63436"/>
                </a:lnTo>
                <a:lnTo>
                  <a:pt x="30416" y="30416"/>
                </a:lnTo>
                <a:lnTo>
                  <a:pt x="63436" y="8159"/>
                </a:lnTo>
                <a:lnTo>
                  <a:pt x="103885" y="0"/>
                </a:lnTo>
                <a:lnTo>
                  <a:pt x="3061461" y="0"/>
                </a:lnTo>
                <a:lnTo>
                  <a:pt x="3101911" y="8159"/>
                </a:lnTo>
                <a:lnTo>
                  <a:pt x="3134931" y="30416"/>
                </a:lnTo>
                <a:lnTo>
                  <a:pt x="3157188" y="63436"/>
                </a:lnTo>
                <a:lnTo>
                  <a:pt x="3165348" y="103885"/>
                </a:lnTo>
                <a:lnTo>
                  <a:pt x="3165348" y="8486838"/>
                </a:lnTo>
                <a:lnTo>
                  <a:pt x="3157188" y="8527297"/>
                </a:lnTo>
                <a:lnTo>
                  <a:pt x="3134931" y="8560339"/>
                </a:lnTo>
                <a:lnTo>
                  <a:pt x="3101911" y="8582618"/>
                </a:lnTo>
                <a:lnTo>
                  <a:pt x="3061461" y="8590788"/>
                </a:lnTo>
                <a:lnTo>
                  <a:pt x="103885" y="8590788"/>
                </a:lnTo>
                <a:lnTo>
                  <a:pt x="63436" y="8582618"/>
                </a:lnTo>
                <a:lnTo>
                  <a:pt x="30416" y="8560339"/>
                </a:lnTo>
                <a:lnTo>
                  <a:pt x="8159" y="8527297"/>
                </a:lnTo>
                <a:lnTo>
                  <a:pt x="0" y="8486838"/>
                </a:lnTo>
                <a:lnTo>
                  <a:pt x="0" y="103885"/>
                </a:lnTo>
                <a:close/>
              </a:path>
            </a:pathLst>
          </a:custGeom>
          <a:ln w="25908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50495" y="210311"/>
            <a:ext cx="257007" cy="2727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783053" y="147027"/>
            <a:ext cx="827405" cy="590550"/>
            <a:chOff x="11783053" y="147027"/>
            <a:chExt cx="827405" cy="590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3053" y="147027"/>
              <a:ext cx="550966" cy="5903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50368" y="210197"/>
              <a:ext cx="259816" cy="27240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306820" y="1122552"/>
            <a:ext cx="0" cy="8028305"/>
          </a:xfrm>
          <a:custGeom>
            <a:avLst/>
            <a:gdLst/>
            <a:ahLst/>
            <a:cxnLst/>
            <a:rect l="l" t="t" r="r" b="b"/>
            <a:pathLst>
              <a:path h="8028305">
                <a:moveTo>
                  <a:pt x="0" y="0"/>
                </a:moveTo>
                <a:lnTo>
                  <a:pt x="0" y="8027987"/>
                </a:lnTo>
              </a:path>
            </a:pathLst>
          </a:custGeom>
          <a:ln w="9525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7091" y="1972564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80">
                <a:moveTo>
                  <a:pt x="1410588" y="0"/>
                </a:moveTo>
                <a:lnTo>
                  <a:pt x="131952" y="0"/>
                </a:lnTo>
                <a:lnTo>
                  <a:pt x="90237" y="6738"/>
                </a:lnTo>
                <a:lnTo>
                  <a:pt x="54013" y="25497"/>
                </a:lnTo>
                <a:lnTo>
                  <a:pt x="25452" y="54095"/>
                </a:lnTo>
                <a:lnTo>
                  <a:pt x="6724" y="90350"/>
                </a:lnTo>
                <a:lnTo>
                  <a:pt x="0" y="132079"/>
                </a:lnTo>
                <a:lnTo>
                  <a:pt x="0" y="660018"/>
                </a:lnTo>
                <a:lnTo>
                  <a:pt x="6724" y="701748"/>
                </a:lnTo>
                <a:lnTo>
                  <a:pt x="25452" y="738003"/>
                </a:lnTo>
                <a:lnTo>
                  <a:pt x="54013" y="766601"/>
                </a:lnTo>
                <a:lnTo>
                  <a:pt x="90237" y="785360"/>
                </a:lnTo>
                <a:lnTo>
                  <a:pt x="131952" y="792099"/>
                </a:lnTo>
                <a:lnTo>
                  <a:pt x="1410588" y="792099"/>
                </a:lnTo>
                <a:lnTo>
                  <a:pt x="1452304" y="785360"/>
                </a:lnTo>
                <a:lnTo>
                  <a:pt x="1488528" y="766601"/>
                </a:lnTo>
                <a:lnTo>
                  <a:pt x="1517089" y="738003"/>
                </a:lnTo>
                <a:lnTo>
                  <a:pt x="1535817" y="701748"/>
                </a:lnTo>
                <a:lnTo>
                  <a:pt x="1542542" y="660018"/>
                </a:lnTo>
                <a:lnTo>
                  <a:pt x="1542542" y="132079"/>
                </a:lnTo>
                <a:lnTo>
                  <a:pt x="1535817" y="90350"/>
                </a:lnTo>
                <a:lnTo>
                  <a:pt x="1517089" y="54095"/>
                </a:lnTo>
                <a:lnTo>
                  <a:pt x="1488528" y="25497"/>
                </a:lnTo>
                <a:lnTo>
                  <a:pt x="1452304" y="6738"/>
                </a:lnTo>
                <a:lnTo>
                  <a:pt x="1410588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74263" y="2248026"/>
            <a:ext cx="568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СО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Ф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19450" y="5150739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79">
                <a:moveTo>
                  <a:pt x="1410589" y="0"/>
                </a:moveTo>
                <a:lnTo>
                  <a:pt x="131952" y="0"/>
                </a:lnTo>
                <a:lnTo>
                  <a:pt x="90237" y="6724"/>
                </a:lnTo>
                <a:lnTo>
                  <a:pt x="54013" y="25452"/>
                </a:lnTo>
                <a:lnTo>
                  <a:pt x="25452" y="54013"/>
                </a:lnTo>
                <a:lnTo>
                  <a:pt x="6724" y="90237"/>
                </a:lnTo>
                <a:lnTo>
                  <a:pt x="0" y="131952"/>
                </a:lnTo>
                <a:lnTo>
                  <a:pt x="0" y="660019"/>
                </a:lnTo>
                <a:lnTo>
                  <a:pt x="6724" y="701734"/>
                </a:lnTo>
                <a:lnTo>
                  <a:pt x="25452" y="737958"/>
                </a:lnTo>
                <a:lnTo>
                  <a:pt x="54013" y="766519"/>
                </a:lnTo>
                <a:lnTo>
                  <a:pt x="90237" y="785247"/>
                </a:lnTo>
                <a:lnTo>
                  <a:pt x="131952" y="791972"/>
                </a:lnTo>
                <a:lnTo>
                  <a:pt x="1410589" y="791972"/>
                </a:lnTo>
                <a:lnTo>
                  <a:pt x="1452304" y="785247"/>
                </a:lnTo>
                <a:lnTo>
                  <a:pt x="1488528" y="766519"/>
                </a:lnTo>
                <a:lnTo>
                  <a:pt x="1517089" y="737958"/>
                </a:lnTo>
                <a:lnTo>
                  <a:pt x="1535817" y="701734"/>
                </a:lnTo>
                <a:lnTo>
                  <a:pt x="1542541" y="660019"/>
                </a:lnTo>
                <a:lnTo>
                  <a:pt x="1542541" y="131952"/>
                </a:lnTo>
                <a:lnTo>
                  <a:pt x="1535817" y="90237"/>
                </a:lnTo>
                <a:lnTo>
                  <a:pt x="1517089" y="54013"/>
                </a:lnTo>
                <a:lnTo>
                  <a:pt x="1488528" y="25452"/>
                </a:lnTo>
                <a:lnTo>
                  <a:pt x="1452304" y="6724"/>
                </a:lnTo>
                <a:lnTo>
                  <a:pt x="141058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18713" y="5426709"/>
            <a:ext cx="11468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Застройщик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7285" y="5150739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79">
                <a:moveTo>
                  <a:pt x="1410627" y="0"/>
                </a:moveTo>
                <a:lnTo>
                  <a:pt x="132003" y="0"/>
                </a:lnTo>
                <a:lnTo>
                  <a:pt x="90282" y="6724"/>
                </a:lnTo>
                <a:lnTo>
                  <a:pt x="54046" y="25452"/>
                </a:lnTo>
                <a:lnTo>
                  <a:pt x="25470" y="54013"/>
                </a:lnTo>
                <a:lnTo>
                  <a:pt x="6730" y="90237"/>
                </a:lnTo>
                <a:lnTo>
                  <a:pt x="0" y="131952"/>
                </a:lnTo>
                <a:lnTo>
                  <a:pt x="0" y="660019"/>
                </a:lnTo>
                <a:lnTo>
                  <a:pt x="6730" y="701734"/>
                </a:lnTo>
                <a:lnTo>
                  <a:pt x="25470" y="737958"/>
                </a:lnTo>
                <a:lnTo>
                  <a:pt x="54046" y="766519"/>
                </a:lnTo>
                <a:lnTo>
                  <a:pt x="90282" y="785247"/>
                </a:lnTo>
                <a:lnTo>
                  <a:pt x="132003" y="791972"/>
                </a:lnTo>
                <a:lnTo>
                  <a:pt x="1410627" y="791972"/>
                </a:lnTo>
                <a:lnTo>
                  <a:pt x="1452343" y="785247"/>
                </a:lnTo>
                <a:lnTo>
                  <a:pt x="1488566" y="766519"/>
                </a:lnTo>
                <a:lnTo>
                  <a:pt x="1517127" y="737958"/>
                </a:lnTo>
                <a:lnTo>
                  <a:pt x="1535855" y="701734"/>
                </a:lnTo>
                <a:lnTo>
                  <a:pt x="1542580" y="660019"/>
                </a:lnTo>
                <a:lnTo>
                  <a:pt x="1542580" y="131952"/>
                </a:lnTo>
                <a:lnTo>
                  <a:pt x="1535855" y="90237"/>
                </a:lnTo>
                <a:lnTo>
                  <a:pt x="1517127" y="54013"/>
                </a:lnTo>
                <a:lnTo>
                  <a:pt x="1488566" y="25452"/>
                </a:lnTo>
                <a:lnTo>
                  <a:pt x="1452343" y="6724"/>
                </a:lnTo>
                <a:lnTo>
                  <a:pt x="141062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2959" y="5426709"/>
            <a:ext cx="473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Б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ан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к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0396" y="3789240"/>
            <a:ext cx="297472" cy="27782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234438" y="2744850"/>
            <a:ext cx="1612265" cy="2902585"/>
          </a:xfrm>
          <a:custGeom>
            <a:avLst/>
            <a:gdLst/>
            <a:ahLst/>
            <a:cxnLst/>
            <a:rect l="l" t="t" r="r" b="b"/>
            <a:pathLst>
              <a:path w="1612264" h="2902585">
                <a:moveTo>
                  <a:pt x="980440" y="2834005"/>
                </a:moveTo>
                <a:lnTo>
                  <a:pt x="80060" y="2834005"/>
                </a:lnTo>
                <a:lnTo>
                  <a:pt x="127000" y="2775331"/>
                </a:lnTo>
                <a:lnTo>
                  <a:pt x="0" y="2838831"/>
                </a:lnTo>
                <a:lnTo>
                  <a:pt x="127000" y="2902331"/>
                </a:lnTo>
                <a:lnTo>
                  <a:pt x="79946" y="2843530"/>
                </a:lnTo>
                <a:lnTo>
                  <a:pt x="980440" y="2843530"/>
                </a:lnTo>
                <a:lnTo>
                  <a:pt x="980440" y="2834005"/>
                </a:lnTo>
                <a:close/>
              </a:path>
              <a:path w="1612264" h="2902585">
                <a:moveTo>
                  <a:pt x="980440" y="2644013"/>
                </a:moveTo>
                <a:lnTo>
                  <a:pt x="971029" y="2639314"/>
                </a:lnTo>
                <a:lnTo>
                  <a:pt x="853440" y="2580513"/>
                </a:lnTo>
                <a:lnTo>
                  <a:pt x="900480" y="2639314"/>
                </a:lnTo>
                <a:lnTo>
                  <a:pt x="0" y="2639314"/>
                </a:lnTo>
                <a:lnTo>
                  <a:pt x="0" y="2648839"/>
                </a:lnTo>
                <a:lnTo>
                  <a:pt x="900366" y="2648839"/>
                </a:lnTo>
                <a:lnTo>
                  <a:pt x="904240" y="2644013"/>
                </a:lnTo>
                <a:lnTo>
                  <a:pt x="853440" y="2707513"/>
                </a:lnTo>
                <a:lnTo>
                  <a:pt x="970788" y="2648839"/>
                </a:lnTo>
                <a:lnTo>
                  <a:pt x="980440" y="2644013"/>
                </a:lnTo>
                <a:close/>
              </a:path>
              <a:path w="1612264" h="2902585">
                <a:moveTo>
                  <a:pt x="1612011" y="127000"/>
                </a:moveTo>
                <a:lnTo>
                  <a:pt x="1586611" y="76200"/>
                </a:lnTo>
                <a:lnTo>
                  <a:pt x="1548511" y="0"/>
                </a:lnTo>
                <a:lnTo>
                  <a:pt x="1485011" y="127000"/>
                </a:lnTo>
                <a:lnTo>
                  <a:pt x="1543685" y="80060"/>
                </a:lnTo>
                <a:lnTo>
                  <a:pt x="1543812" y="76200"/>
                </a:lnTo>
                <a:lnTo>
                  <a:pt x="1543812" y="79959"/>
                </a:lnTo>
                <a:lnTo>
                  <a:pt x="1543812" y="2296096"/>
                </a:lnTo>
                <a:lnTo>
                  <a:pt x="1543812" y="2299843"/>
                </a:lnTo>
                <a:lnTo>
                  <a:pt x="1543685" y="2295995"/>
                </a:lnTo>
                <a:lnTo>
                  <a:pt x="1485011" y="2249043"/>
                </a:lnTo>
                <a:lnTo>
                  <a:pt x="1548511" y="2376043"/>
                </a:lnTo>
                <a:lnTo>
                  <a:pt x="1586611" y="2299843"/>
                </a:lnTo>
                <a:lnTo>
                  <a:pt x="1612011" y="2249043"/>
                </a:lnTo>
                <a:lnTo>
                  <a:pt x="1553337" y="2295995"/>
                </a:lnTo>
                <a:lnTo>
                  <a:pt x="1553210" y="2296096"/>
                </a:lnTo>
                <a:lnTo>
                  <a:pt x="1553210" y="79959"/>
                </a:lnTo>
                <a:lnTo>
                  <a:pt x="1553337" y="80060"/>
                </a:lnTo>
                <a:lnTo>
                  <a:pt x="1612011" y="127000"/>
                </a:lnTo>
                <a:close/>
              </a:path>
            </a:pathLst>
          </a:custGeom>
          <a:solidFill>
            <a:srgbClr val="DC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1517" y="5683123"/>
            <a:ext cx="10147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Проектное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финансирование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5941" y="6093782"/>
            <a:ext cx="297472" cy="27782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62775" y="2756026"/>
            <a:ext cx="4810125" cy="2866390"/>
            <a:chOff x="562775" y="2756026"/>
            <a:chExt cx="4810125" cy="2866390"/>
          </a:xfrm>
        </p:grpSpPr>
        <p:sp>
          <p:nvSpPr>
            <p:cNvPr id="18" name="object 18"/>
            <p:cNvSpPr/>
            <p:nvPr/>
          </p:nvSpPr>
          <p:spPr>
            <a:xfrm>
              <a:off x="1453769" y="2756026"/>
              <a:ext cx="3919220" cy="2866390"/>
            </a:xfrm>
            <a:custGeom>
              <a:avLst/>
              <a:gdLst/>
              <a:ahLst/>
              <a:cxnLst/>
              <a:rect l="l" t="t" r="r" b="b"/>
              <a:pathLst>
                <a:path w="3919220" h="2866390">
                  <a:moveTo>
                    <a:pt x="2135759" y="127000"/>
                  </a:moveTo>
                  <a:lnTo>
                    <a:pt x="2110359" y="76200"/>
                  </a:lnTo>
                  <a:lnTo>
                    <a:pt x="2072259" y="0"/>
                  </a:lnTo>
                  <a:lnTo>
                    <a:pt x="2008759" y="127000"/>
                  </a:lnTo>
                  <a:lnTo>
                    <a:pt x="2067433" y="80060"/>
                  </a:lnTo>
                  <a:lnTo>
                    <a:pt x="2067433" y="1192530"/>
                  </a:lnTo>
                  <a:lnTo>
                    <a:pt x="2159" y="1192530"/>
                  </a:lnTo>
                  <a:lnTo>
                    <a:pt x="0" y="1194689"/>
                  </a:lnTo>
                  <a:lnTo>
                    <a:pt x="0" y="2394712"/>
                  </a:lnTo>
                  <a:lnTo>
                    <a:pt x="9525" y="2394712"/>
                  </a:lnTo>
                  <a:lnTo>
                    <a:pt x="9525" y="1202055"/>
                  </a:lnTo>
                  <a:lnTo>
                    <a:pt x="2074926" y="1202055"/>
                  </a:lnTo>
                  <a:lnTo>
                    <a:pt x="2076958" y="1200023"/>
                  </a:lnTo>
                  <a:lnTo>
                    <a:pt x="2076958" y="1192530"/>
                  </a:lnTo>
                  <a:lnTo>
                    <a:pt x="2076958" y="79959"/>
                  </a:lnTo>
                  <a:lnTo>
                    <a:pt x="2076958" y="76200"/>
                  </a:lnTo>
                  <a:lnTo>
                    <a:pt x="2077072" y="80060"/>
                  </a:lnTo>
                  <a:lnTo>
                    <a:pt x="2135759" y="127000"/>
                  </a:lnTo>
                  <a:close/>
                </a:path>
                <a:path w="3919220" h="2866390">
                  <a:moveTo>
                    <a:pt x="3919093" y="2802890"/>
                  </a:moveTo>
                  <a:lnTo>
                    <a:pt x="3909441" y="2798064"/>
                  </a:lnTo>
                  <a:lnTo>
                    <a:pt x="3792093" y="2739390"/>
                  </a:lnTo>
                  <a:lnTo>
                    <a:pt x="3839032" y="2798064"/>
                  </a:lnTo>
                  <a:lnTo>
                    <a:pt x="3308223" y="2798064"/>
                  </a:lnTo>
                  <a:lnTo>
                    <a:pt x="3308223" y="2807589"/>
                  </a:lnTo>
                  <a:lnTo>
                    <a:pt x="3839133" y="2807589"/>
                  </a:lnTo>
                  <a:lnTo>
                    <a:pt x="3792093" y="2866390"/>
                  </a:lnTo>
                  <a:lnTo>
                    <a:pt x="3909695" y="2807589"/>
                  </a:lnTo>
                  <a:lnTo>
                    <a:pt x="3919093" y="2802890"/>
                  </a:lnTo>
                  <a:close/>
                </a:path>
              </a:pathLst>
            </a:custGeom>
            <a:solidFill>
              <a:srgbClr val="DC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537" y="5394070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7876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CD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90515" y="5655055"/>
            <a:ext cx="67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Ин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ж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ер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3996" y="5268239"/>
            <a:ext cx="354139" cy="38364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388609" y="4858258"/>
            <a:ext cx="651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Соц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л</a:t>
            </a:r>
            <a:r>
              <a:rPr sz="900" spc="5" dirty="0">
                <a:solidFill>
                  <a:srgbClr val="3D5056"/>
                </a:solidFill>
                <a:latin typeface="Tahoma"/>
                <a:cs typeface="Tahoma"/>
              </a:rPr>
              <a:t>ь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26023" y="4471822"/>
            <a:ext cx="399415" cy="1793875"/>
            <a:chOff x="5526023" y="4471822"/>
            <a:chExt cx="399415" cy="179387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6023" y="4471822"/>
              <a:ext cx="374827" cy="3836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0727" y="6034366"/>
              <a:ext cx="354139" cy="23079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443473" y="6319520"/>
            <a:ext cx="55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Д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ож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36476" y="4467034"/>
            <a:ext cx="786130" cy="2237105"/>
            <a:chOff x="5336476" y="4467034"/>
            <a:chExt cx="786130" cy="2237105"/>
          </a:xfrm>
        </p:grpSpPr>
        <p:sp>
          <p:nvSpPr>
            <p:cNvPr id="28" name="object 28"/>
            <p:cNvSpPr/>
            <p:nvPr/>
          </p:nvSpPr>
          <p:spPr>
            <a:xfrm>
              <a:off x="5424043" y="6034328"/>
              <a:ext cx="562610" cy="290830"/>
            </a:xfrm>
            <a:custGeom>
              <a:avLst/>
              <a:gdLst/>
              <a:ahLst/>
              <a:cxnLst/>
              <a:rect l="l" t="t" r="r" b="b"/>
              <a:pathLst>
                <a:path w="562610" h="290829">
                  <a:moveTo>
                    <a:pt x="562610" y="0"/>
                  </a:moveTo>
                  <a:lnTo>
                    <a:pt x="0" y="0"/>
                  </a:lnTo>
                  <a:lnTo>
                    <a:pt x="0" y="290271"/>
                  </a:lnTo>
                  <a:lnTo>
                    <a:pt x="562610" y="290271"/>
                  </a:lnTo>
                  <a:lnTo>
                    <a:pt x="562610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1239" y="4471796"/>
              <a:ext cx="776605" cy="2227580"/>
            </a:xfrm>
            <a:custGeom>
              <a:avLst/>
              <a:gdLst/>
              <a:ahLst/>
              <a:cxnLst/>
              <a:rect l="l" t="t" r="r" b="b"/>
              <a:pathLst>
                <a:path w="776604" h="2227579">
                  <a:moveTo>
                    <a:pt x="0" y="59308"/>
                  </a:moveTo>
                  <a:lnTo>
                    <a:pt x="4659" y="36218"/>
                  </a:lnTo>
                  <a:lnTo>
                    <a:pt x="17367" y="17367"/>
                  </a:lnTo>
                  <a:lnTo>
                    <a:pt x="36218" y="4659"/>
                  </a:lnTo>
                  <a:lnTo>
                    <a:pt x="59309" y="0"/>
                  </a:lnTo>
                  <a:lnTo>
                    <a:pt x="717169" y="0"/>
                  </a:lnTo>
                  <a:lnTo>
                    <a:pt x="740259" y="4659"/>
                  </a:lnTo>
                  <a:lnTo>
                    <a:pt x="759110" y="17367"/>
                  </a:lnTo>
                  <a:lnTo>
                    <a:pt x="771818" y="36218"/>
                  </a:lnTo>
                  <a:lnTo>
                    <a:pt x="776477" y="59308"/>
                  </a:lnTo>
                  <a:lnTo>
                    <a:pt x="776477" y="2168144"/>
                  </a:lnTo>
                  <a:lnTo>
                    <a:pt x="771818" y="2191234"/>
                  </a:lnTo>
                  <a:lnTo>
                    <a:pt x="759110" y="2210085"/>
                  </a:lnTo>
                  <a:lnTo>
                    <a:pt x="740259" y="2222793"/>
                  </a:lnTo>
                  <a:lnTo>
                    <a:pt x="717169" y="2227453"/>
                  </a:lnTo>
                  <a:lnTo>
                    <a:pt x="59309" y="2227453"/>
                  </a:lnTo>
                  <a:lnTo>
                    <a:pt x="36218" y="2222793"/>
                  </a:lnTo>
                  <a:lnTo>
                    <a:pt x="17367" y="2210085"/>
                  </a:lnTo>
                  <a:lnTo>
                    <a:pt x="4659" y="2191234"/>
                  </a:lnTo>
                  <a:lnTo>
                    <a:pt x="0" y="2168144"/>
                  </a:lnTo>
                  <a:lnTo>
                    <a:pt x="0" y="59308"/>
                  </a:lnTo>
                  <a:close/>
                </a:path>
              </a:pathLst>
            </a:custGeom>
            <a:ln w="9525">
              <a:solidFill>
                <a:srgbClr val="8FC5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66673" y="1241246"/>
            <a:ext cx="4166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Прямое</a:t>
            </a:r>
            <a:r>
              <a:rPr sz="1600" b="1" spc="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финансирование</a:t>
            </a:r>
            <a:r>
              <a:rPr sz="1600" b="1" spc="2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застройщика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6458" y="6718554"/>
            <a:ext cx="5005705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Возвратность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Продажа</a:t>
            </a:r>
            <a:r>
              <a:rPr sz="12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жилых</a:t>
            </a:r>
            <a:r>
              <a:rPr sz="12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площадей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Основное</a:t>
            </a:r>
            <a:r>
              <a:rPr sz="1200" b="1" spc="-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обеспечение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инфраструктурному</a:t>
            </a:r>
            <a:r>
              <a:rPr sz="12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займу</a:t>
            </a:r>
            <a:r>
              <a:rPr sz="12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(один</a:t>
            </a:r>
            <a:r>
              <a:rPr sz="12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из</a:t>
            </a:r>
            <a:r>
              <a:rPr sz="12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указанных</a:t>
            </a:r>
            <a:r>
              <a:rPr sz="12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вариантов)</a:t>
            </a:r>
            <a:endParaRPr sz="1200">
              <a:latin typeface="Tahoma"/>
              <a:cs typeface="Tahoma"/>
            </a:endParaRPr>
          </a:p>
          <a:p>
            <a:pPr marL="187960" indent="-175895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8595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Государственная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 РФ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(90%)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поручительство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АО</a:t>
            </a:r>
            <a:endParaRPr sz="1200">
              <a:latin typeface="Tahoma"/>
              <a:cs typeface="Tahoma"/>
            </a:endParaRPr>
          </a:p>
          <a:p>
            <a:pPr marL="187960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«ДОМ.РФ»</a:t>
            </a:r>
            <a:r>
              <a:rPr sz="12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(10%)</a:t>
            </a:r>
            <a:endParaRPr sz="1200">
              <a:latin typeface="Tahoma"/>
              <a:cs typeface="Tahoma"/>
            </a:endParaRPr>
          </a:p>
          <a:p>
            <a:pPr marL="187960" marR="41275" indent="-175895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8595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Государственная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и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гарантия/поручительство </a:t>
            </a:r>
            <a:r>
              <a:rPr sz="1200" spc="-3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института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развития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(100%</a:t>
            </a:r>
            <a:r>
              <a:rPr sz="12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 совокупности)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26656" y="1112901"/>
            <a:ext cx="39585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Финансирование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застройщика</a:t>
            </a:r>
            <a:r>
              <a:rPr sz="1600" b="1" spc="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через </a:t>
            </a:r>
            <a:r>
              <a:rPr sz="1600" b="1" spc="-4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дочернее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общество</a:t>
            </a:r>
            <a:r>
              <a:rPr sz="1600" b="1" spc="4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субъекта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РФ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99720" y="74217"/>
            <a:ext cx="9133840" cy="7639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475"/>
              </a:spcBef>
            </a:pPr>
            <a:r>
              <a:rPr spc="-10" dirty="0"/>
              <a:t>Возможные</a:t>
            </a:r>
            <a:r>
              <a:rPr spc="10" dirty="0"/>
              <a:t> </a:t>
            </a:r>
            <a:r>
              <a:rPr spc="-5" dirty="0"/>
              <a:t>схемы</a:t>
            </a:r>
            <a:r>
              <a:rPr spc="-10" dirty="0"/>
              <a:t> </a:t>
            </a:r>
            <a:r>
              <a:rPr spc="-5" dirty="0"/>
              <a:t>реализации механизма</a:t>
            </a: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800" spc="-5" dirty="0">
                <a:solidFill>
                  <a:srgbClr val="FFC000"/>
                </a:solidFill>
              </a:rPr>
              <a:t>Строительство</a:t>
            </a:r>
            <a:r>
              <a:rPr sz="1800" spc="30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инфраструктуры</a:t>
            </a:r>
            <a:r>
              <a:rPr sz="1800" spc="60" dirty="0">
                <a:solidFill>
                  <a:srgbClr val="FFC000"/>
                </a:solidFill>
              </a:rPr>
              <a:t> </a:t>
            </a:r>
            <a:r>
              <a:rPr sz="1800" dirty="0">
                <a:solidFill>
                  <a:srgbClr val="FFC000"/>
                </a:solidFill>
              </a:rPr>
              <a:t>в</a:t>
            </a:r>
            <a:r>
              <a:rPr sz="1800" spc="5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жилищных</a:t>
            </a:r>
            <a:r>
              <a:rPr sz="1800" spc="5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проектах</a:t>
            </a:r>
            <a:r>
              <a:rPr sz="1800" spc="15" dirty="0">
                <a:solidFill>
                  <a:srgbClr val="FFC000"/>
                </a:solidFill>
              </a:rPr>
              <a:t> </a:t>
            </a:r>
            <a:r>
              <a:rPr sz="1800" dirty="0">
                <a:solidFill>
                  <a:srgbClr val="FFC000"/>
                </a:solidFill>
              </a:rPr>
              <a:t>(II </a:t>
            </a:r>
            <a:r>
              <a:rPr sz="1800" spc="-5" dirty="0">
                <a:solidFill>
                  <a:srgbClr val="FFC000"/>
                </a:solidFill>
              </a:rPr>
              <a:t>раздел</a:t>
            </a:r>
            <a:r>
              <a:rPr sz="1800" spc="10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ПП </a:t>
            </a:r>
            <a:r>
              <a:rPr sz="1800" dirty="0">
                <a:solidFill>
                  <a:srgbClr val="FFC000"/>
                </a:solidFill>
              </a:rPr>
              <a:t>2459)</a:t>
            </a:r>
            <a:endParaRPr sz="1800"/>
          </a:p>
        </p:txBody>
      </p:sp>
      <p:sp>
        <p:nvSpPr>
          <p:cNvPr id="34" name="object 34"/>
          <p:cNvSpPr/>
          <p:nvPr/>
        </p:nvSpPr>
        <p:spPr>
          <a:xfrm>
            <a:off x="315912" y="1209675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4">
                <a:moveTo>
                  <a:pt x="162001" y="0"/>
                </a:moveTo>
                <a:lnTo>
                  <a:pt x="118934" y="5785"/>
                </a:lnTo>
                <a:lnTo>
                  <a:pt x="80235" y="22112"/>
                </a:lnTo>
                <a:lnTo>
                  <a:pt x="47448" y="47434"/>
                </a:lnTo>
                <a:lnTo>
                  <a:pt x="22117" y="80207"/>
                </a:lnTo>
                <a:lnTo>
                  <a:pt x="5786" y="118886"/>
                </a:lnTo>
                <a:lnTo>
                  <a:pt x="0" y="161925"/>
                </a:lnTo>
                <a:lnTo>
                  <a:pt x="5786" y="205017"/>
                </a:lnTo>
                <a:lnTo>
                  <a:pt x="22117" y="243731"/>
                </a:lnTo>
                <a:lnTo>
                  <a:pt x="47448" y="276526"/>
                </a:lnTo>
                <a:lnTo>
                  <a:pt x="80235" y="301860"/>
                </a:lnTo>
                <a:lnTo>
                  <a:pt x="118934" y="318190"/>
                </a:lnTo>
                <a:lnTo>
                  <a:pt x="162001" y="323976"/>
                </a:lnTo>
                <a:lnTo>
                  <a:pt x="205067" y="318190"/>
                </a:lnTo>
                <a:lnTo>
                  <a:pt x="243766" y="301860"/>
                </a:lnTo>
                <a:lnTo>
                  <a:pt x="276553" y="276526"/>
                </a:lnTo>
                <a:lnTo>
                  <a:pt x="301884" y="243731"/>
                </a:lnTo>
                <a:lnTo>
                  <a:pt x="318215" y="205017"/>
                </a:lnTo>
                <a:lnTo>
                  <a:pt x="324002" y="161925"/>
                </a:lnTo>
                <a:lnTo>
                  <a:pt x="318215" y="118886"/>
                </a:lnTo>
                <a:lnTo>
                  <a:pt x="301884" y="80207"/>
                </a:lnTo>
                <a:lnTo>
                  <a:pt x="276553" y="47434"/>
                </a:lnTo>
                <a:lnTo>
                  <a:pt x="243766" y="22112"/>
                </a:lnTo>
                <a:lnTo>
                  <a:pt x="205067" y="5785"/>
                </a:lnTo>
                <a:lnTo>
                  <a:pt x="16200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02856" y="1209675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4">
                <a:moveTo>
                  <a:pt x="162051" y="0"/>
                </a:moveTo>
                <a:lnTo>
                  <a:pt x="118959" y="5785"/>
                </a:lnTo>
                <a:lnTo>
                  <a:pt x="80245" y="22112"/>
                </a:lnTo>
                <a:lnTo>
                  <a:pt x="47450" y="47434"/>
                </a:lnTo>
                <a:lnTo>
                  <a:pt x="22116" y="80207"/>
                </a:lnTo>
                <a:lnTo>
                  <a:pt x="5786" y="118886"/>
                </a:lnTo>
                <a:lnTo>
                  <a:pt x="0" y="161925"/>
                </a:lnTo>
                <a:lnTo>
                  <a:pt x="5786" y="205017"/>
                </a:lnTo>
                <a:lnTo>
                  <a:pt x="22116" y="243731"/>
                </a:lnTo>
                <a:lnTo>
                  <a:pt x="47450" y="276526"/>
                </a:lnTo>
                <a:lnTo>
                  <a:pt x="80245" y="301860"/>
                </a:lnTo>
                <a:lnTo>
                  <a:pt x="118959" y="318190"/>
                </a:lnTo>
                <a:lnTo>
                  <a:pt x="162051" y="323976"/>
                </a:lnTo>
                <a:lnTo>
                  <a:pt x="205090" y="318190"/>
                </a:lnTo>
                <a:lnTo>
                  <a:pt x="243769" y="301860"/>
                </a:lnTo>
                <a:lnTo>
                  <a:pt x="276542" y="276526"/>
                </a:lnTo>
                <a:lnTo>
                  <a:pt x="301864" y="243731"/>
                </a:lnTo>
                <a:lnTo>
                  <a:pt x="318191" y="205017"/>
                </a:lnTo>
                <a:lnTo>
                  <a:pt x="323976" y="161925"/>
                </a:lnTo>
                <a:lnTo>
                  <a:pt x="318191" y="118886"/>
                </a:lnTo>
                <a:lnTo>
                  <a:pt x="301864" y="80207"/>
                </a:lnTo>
                <a:lnTo>
                  <a:pt x="276542" y="47434"/>
                </a:lnTo>
                <a:lnTo>
                  <a:pt x="243769" y="22112"/>
                </a:lnTo>
                <a:lnTo>
                  <a:pt x="205090" y="5785"/>
                </a:lnTo>
                <a:lnTo>
                  <a:pt x="1620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1769" y="1220469"/>
            <a:ext cx="6459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99835" algn="l"/>
              </a:tabLst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1	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17696" y="4115180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Инфра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тр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ук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турн</a:t>
            </a:r>
            <a:r>
              <a:rPr sz="1000" dirty="0">
                <a:solidFill>
                  <a:srgbClr val="3D5056"/>
                </a:solidFill>
                <a:latin typeface="Tahoma"/>
                <a:cs typeface="Tahoma"/>
              </a:rPr>
              <a:t>ы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й  заем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6549" y="9311741"/>
            <a:ext cx="5494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*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расширенное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банковское</a:t>
            </a:r>
            <a:r>
              <a:rPr sz="11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сопровождение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осуществляется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только от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Банк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 ДОМ.РФ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881" y="3566286"/>
            <a:ext cx="25273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Межкредиторское</a:t>
            </a:r>
            <a:r>
              <a:rPr sz="10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соглашение,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расширенное</a:t>
            </a:r>
            <a:r>
              <a:rPr sz="10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банковское</a:t>
            </a:r>
            <a:r>
              <a:rPr sz="10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сопровождение*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353042" y="1970277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80">
                <a:moveTo>
                  <a:pt x="1410588" y="0"/>
                </a:moveTo>
                <a:lnTo>
                  <a:pt x="132079" y="0"/>
                </a:lnTo>
                <a:lnTo>
                  <a:pt x="90350" y="6724"/>
                </a:lnTo>
                <a:lnTo>
                  <a:pt x="54095" y="25452"/>
                </a:lnTo>
                <a:lnTo>
                  <a:pt x="25497" y="54013"/>
                </a:lnTo>
                <a:lnTo>
                  <a:pt x="6738" y="90237"/>
                </a:lnTo>
                <a:lnTo>
                  <a:pt x="0" y="131952"/>
                </a:lnTo>
                <a:lnTo>
                  <a:pt x="0" y="659892"/>
                </a:lnTo>
                <a:lnTo>
                  <a:pt x="6738" y="701621"/>
                </a:lnTo>
                <a:lnTo>
                  <a:pt x="25497" y="737876"/>
                </a:lnTo>
                <a:lnTo>
                  <a:pt x="54095" y="766474"/>
                </a:lnTo>
                <a:lnTo>
                  <a:pt x="90350" y="785233"/>
                </a:lnTo>
                <a:lnTo>
                  <a:pt x="132079" y="791972"/>
                </a:lnTo>
                <a:lnTo>
                  <a:pt x="1410588" y="791972"/>
                </a:lnTo>
                <a:lnTo>
                  <a:pt x="1452318" y="785233"/>
                </a:lnTo>
                <a:lnTo>
                  <a:pt x="1488573" y="766474"/>
                </a:lnTo>
                <a:lnTo>
                  <a:pt x="1517171" y="737876"/>
                </a:lnTo>
                <a:lnTo>
                  <a:pt x="1535930" y="701621"/>
                </a:lnTo>
                <a:lnTo>
                  <a:pt x="1542668" y="659892"/>
                </a:lnTo>
                <a:lnTo>
                  <a:pt x="1542668" y="131952"/>
                </a:lnTo>
                <a:lnTo>
                  <a:pt x="1535930" y="90237"/>
                </a:lnTo>
                <a:lnTo>
                  <a:pt x="1517171" y="54013"/>
                </a:lnTo>
                <a:lnTo>
                  <a:pt x="1488573" y="25452"/>
                </a:lnTo>
                <a:lnTo>
                  <a:pt x="1452318" y="6724"/>
                </a:lnTo>
                <a:lnTo>
                  <a:pt x="1410588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841230" y="2245613"/>
            <a:ext cx="568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СО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Ф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353042" y="5150739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79">
                <a:moveTo>
                  <a:pt x="1410588" y="0"/>
                </a:moveTo>
                <a:lnTo>
                  <a:pt x="132079" y="0"/>
                </a:lnTo>
                <a:lnTo>
                  <a:pt x="90350" y="6724"/>
                </a:lnTo>
                <a:lnTo>
                  <a:pt x="54095" y="25452"/>
                </a:lnTo>
                <a:lnTo>
                  <a:pt x="25497" y="54013"/>
                </a:lnTo>
                <a:lnTo>
                  <a:pt x="6738" y="90237"/>
                </a:lnTo>
                <a:lnTo>
                  <a:pt x="0" y="131952"/>
                </a:lnTo>
                <a:lnTo>
                  <a:pt x="0" y="660019"/>
                </a:lnTo>
                <a:lnTo>
                  <a:pt x="6738" y="701734"/>
                </a:lnTo>
                <a:lnTo>
                  <a:pt x="25497" y="737958"/>
                </a:lnTo>
                <a:lnTo>
                  <a:pt x="54095" y="766519"/>
                </a:lnTo>
                <a:lnTo>
                  <a:pt x="90350" y="785247"/>
                </a:lnTo>
                <a:lnTo>
                  <a:pt x="132079" y="791972"/>
                </a:lnTo>
                <a:lnTo>
                  <a:pt x="1410588" y="791972"/>
                </a:lnTo>
                <a:lnTo>
                  <a:pt x="1452318" y="785247"/>
                </a:lnTo>
                <a:lnTo>
                  <a:pt x="1488573" y="766519"/>
                </a:lnTo>
                <a:lnTo>
                  <a:pt x="1517171" y="737958"/>
                </a:lnTo>
                <a:lnTo>
                  <a:pt x="1535930" y="701734"/>
                </a:lnTo>
                <a:lnTo>
                  <a:pt x="1542668" y="660019"/>
                </a:lnTo>
                <a:lnTo>
                  <a:pt x="1542668" y="131952"/>
                </a:lnTo>
                <a:lnTo>
                  <a:pt x="1535930" y="90237"/>
                </a:lnTo>
                <a:lnTo>
                  <a:pt x="1517171" y="54013"/>
                </a:lnTo>
                <a:lnTo>
                  <a:pt x="1488573" y="25452"/>
                </a:lnTo>
                <a:lnTo>
                  <a:pt x="1452318" y="6724"/>
                </a:lnTo>
                <a:lnTo>
                  <a:pt x="14105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553193" y="5426709"/>
            <a:ext cx="11468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Застройщик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30821" y="5150739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79">
                <a:moveTo>
                  <a:pt x="1410588" y="0"/>
                </a:moveTo>
                <a:lnTo>
                  <a:pt x="131952" y="0"/>
                </a:lnTo>
                <a:lnTo>
                  <a:pt x="90237" y="6724"/>
                </a:lnTo>
                <a:lnTo>
                  <a:pt x="54013" y="25452"/>
                </a:lnTo>
                <a:lnTo>
                  <a:pt x="25452" y="54013"/>
                </a:lnTo>
                <a:lnTo>
                  <a:pt x="6724" y="90237"/>
                </a:lnTo>
                <a:lnTo>
                  <a:pt x="0" y="131952"/>
                </a:lnTo>
                <a:lnTo>
                  <a:pt x="0" y="660019"/>
                </a:lnTo>
                <a:lnTo>
                  <a:pt x="6724" y="701734"/>
                </a:lnTo>
                <a:lnTo>
                  <a:pt x="25452" y="737958"/>
                </a:lnTo>
                <a:lnTo>
                  <a:pt x="54013" y="766519"/>
                </a:lnTo>
                <a:lnTo>
                  <a:pt x="90237" y="785247"/>
                </a:lnTo>
                <a:lnTo>
                  <a:pt x="131952" y="791972"/>
                </a:lnTo>
                <a:lnTo>
                  <a:pt x="1410588" y="791972"/>
                </a:lnTo>
                <a:lnTo>
                  <a:pt x="1452304" y="785247"/>
                </a:lnTo>
                <a:lnTo>
                  <a:pt x="1488528" y="766519"/>
                </a:lnTo>
                <a:lnTo>
                  <a:pt x="1517089" y="737958"/>
                </a:lnTo>
                <a:lnTo>
                  <a:pt x="1535817" y="701734"/>
                </a:lnTo>
                <a:lnTo>
                  <a:pt x="1542542" y="660019"/>
                </a:lnTo>
                <a:lnTo>
                  <a:pt x="1542542" y="131952"/>
                </a:lnTo>
                <a:lnTo>
                  <a:pt x="1535817" y="90237"/>
                </a:lnTo>
                <a:lnTo>
                  <a:pt x="1517089" y="54013"/>
                </a:lnTo>
                <a:lnTo>
                  <a:pt x="1488528" y="25452"/>
                </a:lnTo>
                <a:lnTo>
                  <a:pt x="1452304" y="6724"/>
                </a:lnTo>
                <a:lnTo>
                  <a:pt x="14105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367396" y="5426709"/>
            <a:ext cx="473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Б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ан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68157" y="2755391"/>
            <a:ext cx="3175635" cy="2974975"/>
          </a:xfrm>
          <a:custGeom>
            <a:avLst/>
            <a:gdLst/>
            <a:ahLst/>
            <a:cxnLst/>
            <a:rect l="l" t="t" r="r" b="b"/>
            <a:pathLst>
              <a:path w="3175634" h="2974975">
                <a:moveTo>
                  <a:pt x="980440" y="2906649"/>
                </a:moveTo>
                <a:lnTo>
                  <a:pt x="79959" y="2906649"/>
                </a:lnTo>
                <a:lnTo>
                  <a:pt x="127000" y="2847848"/>
                </a:lnTo>
                <a:lnTo>
                  <a:pt x="0" y="2911348"/>
                </a:lnTo>
                <a:lnTo>
                  <a:pt x="127000" y="2974848"/>
                </a:lnTo>
                <a:lnTo>
                  <a:pt x="80060" y="2916174"/>
                </a:lnTo>
                <a:lnTo>
                  <a:pt x="980440" y="2916174"/>
                </a:lnTo>
                <a:lnTo>
                  <a:pt x="980440" y="2906649"/>
                </a:lnTo>
                <a:close/>
              </a:path>
              <a:path w="3175634" h="2974975">
                <a:moveTo>
                  <a:pt x="980440" y="2716657"/>
                </a:moveTo>
                <a:lnTo>
                  <a:pt x="970788" y="2711831"/>
                </a:lnTo>
                <a:lnTo>
                  <a:pt x="853440" y="2653157"/>
                </a:lnTo>
                <a:lnTo>
                  <a:pt x="900379" y="2711831"/>
                </a:lnTo>
                <a:lnTo>
                  <a:pt x="0" y="2711831"/>
                </a:lnTo>
                <a:lnTo>
                  <a:pt x="0" y="2721356"/>
                </a:lnTo>
                <a:lnTo>
                  <a:pt x="900480" y="2721356"/>
                </a:lnTo>
                <a:lnTo>
                  <a:pt x="853440" y="2780157"/>
                </a:lnTo>
                <a:lnTo>
                  <a:pt x="971042" y="2721356"/>
                </a:lnTo>
                <a:lnTo>
                  <a:pt x="980440" y="2716657"/>
                </a:lnTo>
                <a:close/>
              </a:path>
              <a:path w="3175634" h="2974975">
                <a:moveTo>
                  <a:pt x="1829689" y="127127"/>
                </a:moveTo>
                <a:lnTo>
                  <a:pt x="1804250" y="76200"/>
                </a:lnTo>
                <a:lnTo>
                  <a:pt x="1766189" y="0"/>
                </a:lnTo>
                <a:lnTo>
                  <a:pt x="1702689" y="127000"/>
                </a:lnTo>
                <a:lnTo>
                  <a:pt x="1761490" y="79971"/>
                </a:lnTo>
                <a:lnTo>
                  <a:pt x="1761490" y="2296083"/>
                </a:lnTo>
                <a:lnTo>
                  <a:pt x="1761490" y="2299843"/>
                </a:lnTo>
                <a:lnTo>
                  <a:pt x="1761363" y="2295995"/>
                </a:lnTo>
                <a:lnTo>
                  <a:pt x="1702689" y="2249043"/>
                </a:lnTo>
                <a:lnTo>
                  <a:pt x="1766189" y="2376043"/>
                </a:lnTo>
                <a:lnTo>
                  <a:pt x="1804289" y="2299843"/>
                </a:lnTo>
                <a:lnTo>
                  <a:pt x="1829689" y="2249043"/>
                </a:lnTo>
                <a:lnTo>
                  <a:pt x="1771015" y="2295995"/>
                </a:lnTo>
                <a:lnTo>
                  <a:pt x="1766189" y="2299843"/>
                </a:lnTo>
                <a:lnTo>
                  <a:pt x="1770888" y="2296083"/>
                </a:lnTo>
                <a:lnTo>
                  <a:pt x="1771015" y="80073"/>
                </a:lnTo>
                <a:lnTo>
                  <a:pt x="1829689" y="127127"/>
                </a:lnTo>
                <a:close/>
              </a:path>
              <a:path w="3175634" h="2974975">
                <a:moveTo>
                  <a:pt x="3175508" y="2784983"/>
                </a:moveTo>
                <a:lnTo>
                  <a:pt x="3166110" y="2780284"/>
                </a:lnTo>
                <a:lnTo>
                  <a:pt x="3048508" y="2721483"/>
                </a:lnTo>
                <a:lnTo>
                  <a:pt x="3095548" y="2780284"/>
                </a:lnTo>
                <a:lnTo>
                  <a:pt x="2527554" y="2780284"/>
                </a:lnTo>
                <a:lnTo>
                  <a:pt x="2527554" y="2789809"/>
                </a:lnTo>
                <a:lnTo>
                  <a:pt x="3095447" y="2789809"/>
                </a:lnTo>
                <a:lnTo>
                  <a:pt x="3048508" y="2848483"/>
                </a:lnTo>
                <a:lnTo>
                  <a:pt x="3165856" y="2789809"/>
                </a:lnTo>
                <a:lnTo>
                  <a:pt x="3175508" y="2784983"/>
                </a:lnTo>
                <a:close/>
              </a:path>
            </a:pathLst>
          </a:custGeom>
          <a:solidFill>
            <a:srgbClr val="DC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365997" y="5780913"/>
            <a:ext cx="10147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Проектное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финансирование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9659" y="6191318"/>
            <a:ext cx="297459" cy="277827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11612371" y="5655055"/>
            <a:ext cx="67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Ин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ж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ер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4965" y="5268239"/>
            <a:ext cx="354139" cy="38364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1610213" y="4858258"/>
            <a:ext cx="651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Соц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л</a:t>
            </a:r>
            <a:r>
              <a:rPr sz="900" spc="5" dirty="0">
                <a:solidFill>
                  <a:srgbClr val="3D5056"/>
                </a:solidFill>
                <a:latin typeface="Tahoma"/>
                <a:cs typeface="Tahoma"/>
              </a:rPr>
              <a:t>ь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1772675" y="4471822"/>
            <a:ext cx="373380" cy="1793875"/>
            <a:chOff x="11772675" y="4471822"/>
            <a:chExt cx="373380" cy="1793875"/>
          </a:xfrm>
        </p:grpSpPr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72675" y="4471822"/>
              <a:ext cx="349271" cy="36659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91822" y="6034366"/>
              <a:ext cx="354139" cy="230797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1665457" y="6319520"/>
            <a:ext cx="55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Д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ож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9415144" y="3431032"/>
            <a:ext cx="2928620" cy="3273425"/>
            <a:chOff x="9415144" y="3431032"/>
            <a:chExt cx="2928620" cy="3273425"/>
          </a:xfrm>
        </p:grpSpPr>
        <p:sp>
          <p:nvSpPr>
            <p:cNvPr id="57" name="object 57"/>
            <p:cNvSpPr/>
            <p:nvPr/>
          </p:nvSpPr>
          <p:spPr>
            <a:xfrm>
              <a:off x="11645137" y="6034328"/>
              <a:ext cx="562610" cy="290830"/>
            </a:xfrm>
            <a:custGeom>
              <a:avLst/>
              <a:gdLst/>
              <a:ahLst/>
              <a:cxnLst/>
              <a:rect l="l" t="t" r="r" b="b"/>
              <a:pathLst>
                <a:path w="562609" h="290829">
                  <a:moveTo>
                    <a:pt x="562609" y="0"/>
                  </a:moveTo>
                  <a:lnTo>
                    <a:pt x="0" y="0"/>
                  </a:lnTo>
                  <a:lnTo>
                    <a:pt x="0" y="290271"/>
                  </a:lnTo>
                  <a:lnTo>
                    <a:pt x="562609" y="290271"/>
                  </a:lnTo>
                  <a:lnTo>
                    <a:pt x="562609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562333" y="4471797"/>
              <a:ext cx="776605" cy="2227580"/>
            </a:xfrm>
            <a:custGeom>
              <a:avLst/>
              <a:gdLst/>
              <a:ahLst/>
              <a:cxnLst/>
              <a:rect l="l" t="t" r="r" b="b"/>
              <a:pathLst>
                <a:path w="776604" h="2227579">
                  <a:moveTo>
                    <a:pt x="0" y="59308"/>
                  </a:moveTo>
                  <a:lnTo>
                    <a:pt x="4659" y="36218"/>
                  </a:lnTo>
                  <a:lnTo>
                    <a:pt x="17367" y="17367"/>
                  </a:lnTo>
                  <a:lnTo>
                    <a:pt x="36218" y="4659"/>
                  </a:lnTo>
                  <a:lnTo>
                    <a:pt x="59309" y="0"/>
                  </a:lnTo>
                  <a:lnTo>
                    <a:pt x="717169" y="0"/>
                  </a:lnTo>
                  <a:lnTo>
                    <a:pt x="740259" y="4659"/>
                  </a:lnTo>
                  <a:lnTo>
                    <a:pt x="759110" y="17367"/>
                  </a:lnTo>
                  <a:lnTo>
                    <a:pt x="771818" y="36218"/>
                  </a:lnTo>
                  <a:lnTo>
                    <a:pt x="776477" y="59308"/>
                  </a:lnTo>
                  <a:lnTo>
                    <a:pt x="776477" y="2168144"/>
                  </a:lnTo>
                  <a:lnTo>
                    <a:pt x="771818" y="2191234"/>
                  </a:lnTo>
                  <a:lnTo>
                    <a:pt x="759110" y="2210085"/>
                  </a:lnTo>
                  <a:lnTo>
                    <a:pt x="740259" y="2222793"/>
                  </a:lnTo>
                  <a:lnTo>
                    <a:pt x="717169" y="2227453"/>
                  </a:lnTo>
                  <a:lnTo>
                    <a:pt x="59309" y="2227453"/>
                  </a:lnTo>
                  <a:lnTo>
                    <a:pt x="36218" y="2222793"/>
                  </a:lnTo>
                  <a:lnTo>
                    <a:pt x="17367" y="2210085"/>
                  </a:lnTo>
                  <a:lnTo>
                    <a:pt x="4659" y="2191234"/>
                  </a:lnTo>
                  <a:lnTo>
                    <a:pt x="0" y="2168144"/>
                  </a:lnTo>
                  <a:lnTo>
                    <a:pt x="0" y="59308"/>
                  </a:lnTo>
                  <a:close/>
                </a:path>
              </a:pathLst>
            </a:custGeom>
            <a:ln w="9525">
              <a:solidFill>
                <a:srgbClr val="8FC5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15144" y="3431032"/>
              <a:ext cx="1543050" cy="792480"/>
            </a:xfrm>
            <a:custGeom>
              <a:avLst/>
              <a:gdLst/>
              <a:ahLst/>
              <a:cxnLst/>
              <a:rect l="l" t="t" r="r" b="b"/>
              <a:pathLst>
                <a:path w="1543050" h="792479">
                  <a:moveTo>
                    <a:pt x="1410588" y="0"/>
                  </a:moveTo>
                  <a:lnTo>
                    <a:pt x="131952" y="0"/>
                  </a:lnTo>
                  <a:lnTo>
                    <a:pt x="90237" y="6724"/>
                  </a:lnTo>
                  <a:lnTo>
                    <a:pt x="54013" y="25452"/>
                  </a:lnTo>
                  <a:lnTo>
                    <a:pt x="25452" y="54013"/>
                  </a:lnTo>
                  <a:lnTo>
                    <a:pt x="6724" y="90237"/>
                  </a:lnTo>
                  <a:lnTo>
                    <a:pt x="0" y="131952"/>
                  </a:lnTo>
                  <a:lnTo>
                    <a:pt x="0" y="660018"/>
                  </a:lnTo>
                  <a:lnTo>
                    <a:pt x="6724" y="701734"/>
                  </a:lnTo>
                  <a:lnTo>
                    <a:pt x="25452" y="737958"/>
                  </a:lnTo>
                  <a:lnTo>
                    <a:pt x="54013" y="766519"/>
                  </a:lnTo>
                  <a:lnTo>
                    <a:pt x="90237" y="785247"/>
                  </a:lnTo>
                  <a:lnTo>
                    <a:pt x="131952" y="791971"/>
                  </a:lnTo>
                  <a:lnTo>
                    <a:pt x="1410588" y="791971"/>
                  </a:lnTo>
                  <a:lnTo>
                    <a:pt x="1452304" y="785247"/>
                  </a:lnTo>
                  <a:lnTo>
                    <a:pt x="1488528" y="766519"/>
                  </a:lnTo>
                  <a:lnTo>
                    <a:pt x="1517089" y="737958"/>
                  </a:lnTo>
                  <a:lnTo>
                    <a:pt x="1535817" y="701734"/>
                  </a:lnTo>
                  <a:lnTo>
                    <a:pt x="1542541" y="660018"/>
                  </a:lnTo>
                  <a:lnTo>
                    <a:pt x="1542541" y="131952"/>
                  </a:lnTo>
                  <a:lnTo>
                    <a:pt x="1535817" y="90237"/>
                  </a:lnTo>
                  <a:lnTo>
                    <a:pt x="1517089" y="54013"/>
                  </a:lnTo>
                  <a:lnTo>
                    <a:pt x="1488528" y="25452"/>
                  </a:lnTo>
                  <a:lnTo>
                    <a:pt x="1452304" y="6724"/>
                  </a:lnTo>
                  <a:lnTo>
                    <a:pt x="14105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599803" y="3706748"/>
            <a:ext cx="1177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b="1" spc="-8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597393" y="2934276"/>
            <a:ext cx="2981960" cy="2216785"/>
            <a:chOff x="7597393" y="2934276"/>
            <a:chExt cx="2981960" cy="2216785"/>
          </a:xfrm>
        </p:grpSpPr>
        <p:sp>
          <p:nvSpPr>
            <p:cNvPr id="62" name="object 62"/>
            <p:cNvSpPr/>
            <p:nvPr/>
          </p:nvSpPr>
          <p:spPr>
            <a:xfrm>
              <a:off x="7597393" y="3763517"/>
              <a:ext cx="1818005" cy="1387475"/>
            </a:xfrm>
            <a:custGeom>
              <a:avLst/>
              <a:gdLst/>
              <a:ahLst/>
              <a:cxnLst/>
              <a:rect l="l" t="t" r="r" b="b"/>
              <a:pathLst>
                <a:path w="1818004" h="1387475">
                  <a:moveTo>
                    <a:pt x="1737690" y="58674"/>
                  </a:moveTo>
                  <a:lnTo>
                    <a:pt x="2031" y="58674"/>
                  </a:lnTo>
                  <a:lnTo>
                    <a:pt x="0" y="60833"/>
                  </a:lnTo>
                  <a:lnTo>
                    <a:pt x="0" y="1387221"/>
                  </a:lnTo>
                  <a:lnTo>
                    <a:pt x="9525" y="1387221"/>
                  </a:lnTo>
                  <a:lnTo>
                    <a:pt x="9525" y="68199"/>
                  </a:lnTo>
                  <a:lnTo>
                    <a:pt x="4699" y="68199"/>
                  </a:lnTo>
                  <a:lnTo>
                    <a:pt x="9525" y="63500"/>
                  </a:lnTo>
                  <a:lnTo>
                    <a:pt x="1741551" y="63500"/>
                  </a:lnTo>
                  <a:lnTo>
                    <a:pt x="1737690" y="58674"/>
                  </a:lnTo>
                  <a:close/>
                </a:path>
                <a:path w="1818004" h="1387475">
                  <a:moveTo>
                    <a:pt x="1741551" y="63500"/>
                  </a:moveTo>
                  <a:lnTo>
                    <a:pt x="1690751" y="127000"/>
                  </a:lnTo>
                  <a:lnTo>
                    <a:pt x="1808352" y="68199"/>
                  </a:lnTo>
                  <a:lnTo>
                    <a:pt x="1741551" y="68199"/>
                  </a:lnTo>
                  <a:lnTo>
                    <a:pt x="1741551" y="63500"/>
                  </a:lnTo>
                  <a:close/>
                </a:path>
                <a:path w="1818004" h="1387475">
                  <a:moveTo>
                    <a:pt x="9525" y="63500"/>
                  </a:moveTo>
                  <a:lnTo>
                    <a:pt x="4699" y="68199"/>
                  </a:lnTo>
                  <a:lnTo>
                    <a:pt x="9525" y="68199"/>
                  </a:lnTo>
                  <a:lnTo>
                    <a:pt x="9525" y="63500"/>
                  </a:lnTo>
                  <a:close/>
                </a:path>
                <a:path w="1818004" h="1387475">
                  <a:moveTo>
                    <a:pt x="1741551" y="63500"/>
                  </a:moveTo>
                  <a:lnTo>
                    <a:pt x="9525" y="63500"/>
                  </a:lnTo>
                  <a:lnTo>
                    <a:pt x="9525" y="68199"/>
                  </a:lnTo>
                  <a:lnTo>
                    <a:pt x="1737791" y="68199"/>
                  </a:lnTo>
                  <a:lnTo>
                    <a:pt x="1741551" y="63500"/>
                  </a:lnTo>
                  <a:close/>
                </a:path>
                <a:path w="1818004" h="1387475">
                  <a:moveTo>
                    <a:pt x="1808099" y="58674"/>
                  </a:moveTo>
                  <a:lnTo>
                    <a:pt x="1741551" y="58674"/>
                  </a:lnTo>
                  <a:lnTo>
                    <a:pt x="1741551" y="68199"/>
                  </a:lnTo>
                  <a:lnTo>
                    <a:pt x="1808352" y="68199"/>
                  </a:lnTo>
                  <a:lnTo>
                    <a:pt x="1817751" y="63500"/>
                  </a:lnTo>
                  <a:lnTo>
                    <a:pt x="1808099" y="58674"/>
                  </a:lnTo>
                  <a:close/>
                </a:path>
                <a:path w="1818004" h="1387475">
                  <a:moveTo>
                    <a:pt x="1690751" y="0"/>
                  </a:moveTo>
                  <a:lnTo>
                    <a:pt x="1741551" y="63500"/>
                  </a:lnTo>
                  <a:lnTo>
                    <a:pt x="1741551" y="58674"/>
                  </a:lnTo>
                  <a:lnTo>
                    <a:pt x="1808099" y="58674"/>
                  </a:lnTo>
                  <a:lnTo>
                    <a:pt x="1690751" y="0"/>
                  </a:lnTo>
                  <a:close/>
                </a:path>
              </a:pathLst>
            </a:custGeom>
            <a:solidFill>
              <a:srgbClr val="DC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8645" y="2934276"/>
              <a:ext cx="297459" cy="27782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1411" y="4349437"/>
              <a:ext cx="297459" cy="277827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0626597" y="2915539"/>
            <a:ext cx="5232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Ц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л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евой  заем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249027" y="4690617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Инфра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тр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ук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турн</a:t>
            </a:r>
            <a:r>
              <a:rPr sz="1000" dirty="0">
                <a:solidFill>
                  <a:srgbClr val="3D5056"/>
                </a:solidFill>
                <a:latin typeface="Tahoma"/>
                <a:cs typeface="Tahoma"/>
              </a:rPr>
              <a:t>ы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й  заем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77355" y="3498342"/>
            <a:ext cx="25273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Межкредиторское</a:t>
            </a:r>
            <a:r>
              <a:rPr sz="10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соглашение,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расширенное</a:t>
            </a:r>
            <a:r>
              <a:rPr sz="10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банковское</a:t>
            </a:r>
            <a:r>
              <a:rPr sz="10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сопровождение*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824598" y="6747764"/>
            <a:ext cx="5005705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Возвратность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Продажа</a:t>
            </a:r>
            <a:r>
              <a:rPr sz="12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жилых</a:t>
            </a:r>
            <a:r>
              <a:rPr sz="12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площадей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Основное</a:t>
            </a:r>
            <a:r>
              <a:rPr sz="1200" b="1" spc="-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обеспечение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По целевому займу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(один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 из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указанных</a:t>
            </a:r>
            <a:r>
              <a:rPr sz="12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вариантов)</a:t>
            </a:r>
            <a:endParaRPr sz="1200">
              <a:latin typeface="Tahoma"/>
              <a:cs typeface="Tahoma"/>
            </a:endParaRPr>
          </a:p>
          <a:p>
            <a:pPr marL="187960" indent="-175260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7960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Государственная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 РФ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(90%)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поручительство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АО</a:t>
            </a:r>
            <a:endParaRPr sz="1200">
              <a:latin typeface="Tahoma"/>
              <a:cs typeface="Tahoma"/>
            </a:endParaRPr>
          </a:p>
          <a:p>
            <a:pPr marL="187325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«ДОМ.РФ»</a:t>
            </a:r>
            <a:r>
              <a:rPr sz="12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(10%)</a:t>
            </a:r>
            <a:endParaRPr sz="1200">
              <a:latin typeface="Tahoma"/>
              <a:cs typeface="Tahoma"/>
            </a:endParaRPr>
          </a:p>
          <a:p>
            <a:pPr marL="187325" marR="41275" indent="-175260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7960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Государственная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и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гарантия/поручительство </a:t>
            </a:r>
            <a:r>
              <a:rPr sz="1200" spc="-3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института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развития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(100%</a:t>
            </a:r>
            <a:r>
              <a:rPr sz="12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 совокупности)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r>
              <a:rPr sz="12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инфраструктурному</a:t>
            </a:r>
            <a:r>
              <a:rPr sz="12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займу</a:t>
            </a:r>
            <a:endParaRPr sz="1200">
              <a:latin typeface="Tahoma"/>
              <a:cs typeface="Tahoma"/>
            </a:endParaRPr>
          </a:p>
          <a:p>
            <a:pPr marL="187325" marR="190500" indent="-175260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7960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Последзалог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обеспечения</a:t>
            </a:r>
            <a:r>
              <a:rPr sz="1200" spc="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2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рамках</a:t>
            </a:r>
            <a:r>
              <a:rPr sz="12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проектного</a:t>
            </a:r>
            <a:r>
              <a:rPr sz="12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финансирования, </a:t>
            </a:r>
            <a:r>
              <a:rPr sz="1200" spc="-3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залог</a:t>
            </a:r>
            <a:r>
              <a:rPr sz="12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объектов инфраструктуры,</a:t>
            </a:r>
            <a:r>
              <a:rPr sz="12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поручительство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материнской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компании</a:t>
            </a:r>
            <a:endParaRPr sz="1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837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783053" y="147027"/>
            <a:ext cx="827405" cy="590550"/>
            <a:chOff x="11783053" y="147027"/>
            <a:chExt cx="827405" cy="590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3053" y="147027"/>
              <a:ext cx="550966" cy="5903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50368" y="210197"/>
              <a:ext cx="259816" cy="27240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306820" y="1122552"/>
            <a:ext cx="0" cy="8028305"/>
          </a:xfrm>
          <a:custGeom>
            <a:avLst/>
            <a:gdLst/>
            <a:ahLst/>
            <a:cxnLst/>
            <a:rect l="l" t="t" r="r" b="b"/>
            <a:pathLst>
              <a:path h="8028305">
                <a:moveTo>
                  <a:pt x="0" y="0"/>
                </a:moveTo>
                <a:lnTo>
                  <a:pt x="0" y="8027987"/>
                </a:lnTo>
              </a:path>
            </a:pathLst>
          </a:custGeom>
          <a:ln w="9525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2847" y="1972564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80">
                <a:moveTo>
                  <a:pt x="1410589" y="0"/>
                </a:moveTo>
                <a:lnTo>
                  <a:pt x="132079" y="0"/>
                </a:lnTo>
                <a:lnTo>
                  <a:pt x="90302" y="6738"/>
                </a:lnTo>
                <a:lnTo>
                  <a:pt x="54041" y="25497"/>
                </a:lnTo>
                <a:lnTo>
                  <a:pt x="25460" y="54095"/>
                </a:lnTo>
                <a:lnTo>
                  <a:pt x="6725" y="90350"/>
                </a:lnTo>
                <a:lnTo>
                  <a:pt x="0" y="132079"/>
                </a:lnTo>
                <a:lnTo>
                  <a:pt x="0" y="660018"/>
                </a:lnTo>
                <a:lnTo>
                  <a:pt x="6725" y="701748"/>
                </a:lnTo>
                <a:lnTo>
                  <a:pt x="25460" y="738003"/>
                </a:lnTo>
                <a:lnTo>
                  <a:pt x="54041" y="766601"/>
                </a:lnTo>
                <a:lnTo>
                  <a:pt x="90302" y="785360"/>
                </a:lnTo>
                <a:lnTo>
                  <a:pt x="132079" y="792099"/>
                </a:lnTo>
                <a:lnTo>
                  <a:pt x="1410589" y="792099"/>
                </a:lnTo>
                <a:lnTo>
                  <a:pt x="1452318" y="785360"/>
                </a:lnTo>
                <a:lnTo>
                  <a:pt x="1488573" y="766601"/>
                </a:lnTo>
                <a:lnTo>
                  <a:pt x="1517171" y="738003"/>
                </a:lnTo>
                <a:lnTo>
                  <a:pt x="1535930" y="701748"/>
                </a:lnTo>
                <a:lnTo>
                  <a:pt x="1542668" y="660018"/>
                </a:lnTo>
                <a:lnTo>
                  <a:pt x="1542668" y="132079"/>
                </a:lnTo>
                <a:lnTo>
                  <a:pt x="1535930" y="90350"/>
                </a:lnTo>
                <a:lnTo>
                  <a:pt x="1517171" y="54095"/>
                </a:lnTo>
                <a:lnTo>
                  <a:pt x="1488573" y="25497"/>
                </a:lnTo>
                <a:lnTo>
                  <a:pt x="1452318" y="6738"/>
                </a:lnTo>
                <a:lnTo>
                  <a:pt x="1410589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00145" y="2248026"/>
            <a:ext cx="568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СО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Ф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4017" y="4652898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79">
                <a:moveTo>
                  <a:pt x="1410589" y="0"/>
                </a:moveTo>
                <a:lnTo>
                  <a:pt x="132080" y="0"/>
                </a:lnTo>
                <a:lnTo>
                  <a:pt x="90350" y="6724"/>
                </a:lnTo>
                <a:lnTo>
                  <a:pt x="54095" y="25452"/>
                </a:lnTo>
                <a:lnTo>
                  <a:pt x="25497" y="54013"/>
                </a:lnTo>
                <a:lnTo>
                  <a:pt x="6738" y="90237"/>
                </a:lnTo>
                <a:lnTo>
                  <a:pt x="0" y="131952"/>
                </a:lnTo>
                <a:lnTo>
                  <a:pt x="0" y="660018"/>
                </a:lnTo>
                <a:lnTo>
                  <a:pt x="6738" y="701734"/>
                </a:lnTo>
                <a:lnTo>
                  <a:pt x="25497" y="737958"/>
                </a:lnTo>
                <a:lnTo>
                  <a:pt x="54095" y="766519"/>
                </a:lnTo>
                <a:lnTo>
                  <a:pt x="90350" y="785247"/>
                </a:lnTo>
                <a:lnTo>
                  <a:pt x="132080" y="791972"/>
                </a:lnTo>
                <a:lnTo>
                  <a:pt x="1410589" y="791972"/>
                </a:lnTo>
                <a:lnTo>
                  <a:pt x="1452318" y="785247"/>
                </a:lnTo>
                <a:lnTo>
                  <a:pt x="1488573" y="766519"/>
                </a:lnTo>
                <a:lnTo>
                  <a:pt x="1517171" y="737958"/>
                </a:lnTo>
                <a:lnTo>
                  <a:pt x="1535930" y="701734"/>
                </a:lnTo>
                <a:lnTo>
                  <a:pt x="1542669" y="660018"/>
                </a:lnTo>
                <a:lnTo>
                  <a:pt x="1542669" y="131952"/>
                </a:lnTo>
                <a:lnTo>
                  <a:pt x="1535930" y="90237"/>
                </a:lnTo>
                <a:lnTo>
                  <a:pt x="1517171" y="54013"/>
                </a:lnTo>
                <a:lnTo>
                  <a:pt x="1488573" y="25452"/>
                </a:lnTo>
                <a:lnTo>
                  <a:pt x="1452318" y="6724"/>
                </a:lnTo>
                <a:lnTo>
                  <a:pt x="141058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70377" y="4822063"/>
            <a:ext cx="13735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ДО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субъекта 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/ </a:t>
            </a:r>
            <a:r>
              <a:rPr sz="1400" b="1" spc="-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Иное</a:t>
            </a:r>
            <a:r>
              <a:rPr sz="14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юр.</a:t>
            </a:r>
            <a:r>
              <a:rPr sz="1400" b="1" spc="-8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лицо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3078" y="3397318"/>
            <a:ext cx="297472" cy="27782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342132" y="2744850"/>
            <a:ext cx="1492885" cy="2379980"/>
          </a:xfrm>
          <a:custGeom>
            <a:avLst/>
            <a:gdLst/>
            <a:ahLst/>
            <a:cxnLst/>
            <a:rect l="l" t="t" r="r" b="b"/>
            <a:pathLst>
              <a:path w="1492885" h="2379979">
                <a:moveTo>
                  <a:pt x="127000" y="127000"/>
                </a:moveTo>
                <a:lnTo>
                  <a:pt x="101600" y="76200"/>
                </a:lnTo>
                <a:lnTo>
                  <a:pt x="63500" y="0"/>
                </a:lnTo>
                <a:lnTo>
                  <a:pt x="0" y="127000"/>
                </a:lnTo>
                <a:lnTo>
                  <a:pt x="58674" y="80073"/>
                </a:lnTo>
                <a:lnTo>
                  <a:pt x="58674" y="1827987"/>
                </a:lnTo>
                <a:lnTo>
                  <a:pt x="0" y="1781048"/>
                </a:lnTo>
                <a:lnTo>
                  <a:pt x="63500" y="1908048"/>
                </a:lnTo>
                <a:lnTo>
                  <a:pt x="101600" y="1831848"/>
                </a:lnTo>
                <a:lnTo>
                  <a:pt x="127000" y="1781048"/>
                </a:lnTo>
                <a:lnTo>
                  <a:pt x="68199" y="1828101"/>
                </a:lnTo>
                <a:lnTo>
                  <a:pt x="68199" y="79959"/>
                </a:lnTo>
                <a:lnTo>
                  <a:pt x="127000" y="127000"/>
                </a:lnTo>
                <a:close/>
              </a:path>
              <a:path w="1492885" h="2379979">
                <a:moveTo>
                  <a:pt x="1492631" y="2316353"/>
                </a:moveTo>
                <a:lnTo>
                  <a:pt x="1483233" y="2311654"/>
                </a:lnTo>
                <a:lnTo>
                  <a:pt x="1365631" y="2252853"/>
                </a:lnTo>
                <a:lnTo>
                  <a:pt x="1412671" y="2311654"/>
                </a:lnTo>
                <a:lnTo>
                  <a:pt x="881761" y="2311654"/>
                </a:lnTo>
                <a:lnTo>
                  <a:pt x="881761" y="2321179"/>
                </a:lnTo>
                <a:lnTo>
                  <a:pt x="1412570" y="2321179"/>
                </a:lnTo>
                <a:lnTo>
                  <a:pt x="1365631" y="2379853"/>
                </a:lnTo>
                <a:lnTo>
                  <a:pt x="1482979" y="2321179"/>
                </a:lnTo>
                <a:lnTo>
                  <a:pt x="1492631" y="2316353"/>
                </a:lnTo>
                <a:close/>
              </a:path>
            </a:pathLst>
          </a:custGeom>
          <a:solidFill>
            <a:srgbClr val="DC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80178" y="3674745"/>
            <a:ext cx="67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Ин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ж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ер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3659" y="3288182"/>
            <a:ext cx="354139" cy="38364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94275" y="2965195"/>
            <a:ext cx="65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Соц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л</a:t>
            </a:r>
            <a:r>
              <a:rPr sz="900" spc="5" dirty="0">
                <a:solidFill>
                  <a:srgbClr val="3D5056"/>
                </a:solidFill>
                <a:latin typeface="Tahoma"/>
                <a:cs typeface="Tahoma"/>
              </a:rPr>
              <a:t>ь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57245" y="2578887"/>
            <a:ext cx="368300" cy="1750060"/>
            <a:chOff x="5157245" y="2578887"/>
            <a:chExt cx="368300" cy="175006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7245" y="2578887"/>
              <a:ext cx="349271" cy="3665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71185" y="4097870"/>
              <a:ext cx="354139" cy="2307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039995" y="4353814"/>
            <a:ext cx="55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Д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ож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844351" y="2519489"/>
            <a:ext cx="977900" cy="4594860"/>
            <a:chOff x="4844351" y="2519489"/>
            <a:chExt cx="977900" cy="4594860"/>
          </a:xfrm>
        </p:grpSpPr>
        <p:sp>
          <p:nvSpPr>
            <p:cNvPr id="21" name="object 21"/>
            <p:cNvSpPr/>
            <p:nvPr/>
          </p:nvSpPr>
          <p:spPr>
            <a:xfrm>
              <a:off x="5024501" y="4097959"/>
              <a:ext cx="562610" cy="290830"/>
            </a:xfrm>
            <a:custGeom>
              <a:avLst/>
              <a:gdLst/>
              <a:ahLst/>
              <a:cxnLst/>
              <a:rect l="l" t="t" r="r" b="b"/>
              <a:pathLst>
                <a:path w="562610" h="290829">
                  <a:moveTo>
                    <a:pt x="562610" y="0"/>
                  </a:moveTo>
                  <a:lnTo>
                    <a:pt x="0" y="0"/>
                  </a:lnTo>
                  <a:lnTo>
                    <a:pt x="0" y="290271"/>
                  </a:lnTo>
                  <a:lnTo>
                    <a:pt x="562610" y="290271"/>
                  </a:lnTo>
                  <a:lnTo>
                    <a:pt x="562610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49114" y="2524251"/>
              <a:ext cx="968375" cy="4585335"/>
            </a:xfrm>
            <a:custGeom>
              <a:avLst/>
              <a:gdLst/>
              <a:ahLst/>
              <a:cxnLst/>
              <a:rect l="l" t="t" r="r" b="b"/>
              <a:pathLst>
                <a:path w="968375" h="4585334">
                  <a:moveTo>
                    <a:pt x="0" y="73914"/>
                  </a:moveTo>
                  <a:lnTo>
                    <a:pt x="5798" y="45166"/>
                  </a:lnTo>
                  <a:lnTo>
                    <a:pt x="21621" y="21669"/>
                  </a:lnTo>
                  <a:lnTo>
                    <a:pt x="45112" y="5816"/>
                  </a:lnTo>
                  <a:lnTo>
                    <a:pt x="73913" y="0"/>
                  </a:lnTo>
                  <a:lnTo>
                    <a:pt x="893952" y="0"/>
                  </a:lnTo>
                  <a:lnTo>
                    <a:pt x="922700" y="5816"/>
                  </a:lnTo>
                  <a:lnTo>
                    <a:pt x="946197" y="21669"/>
                  </a:lnTo>
                  <a:lnTo>
                    <a:pt x="962050" y="45166"/>
                  </a:lnTo>
                  <a:lnTo>
                    <a:pt x="967866" y="73914"/>
                  </a:lnTo>
                  <a:lnTo>
                    <a:pt x="967866" y="4510913"/>
                  </a:lnTo>
                  <a:lnTo>
                    <a:pt x="962050" y="4539714"/>
                  </a:lnTo>
                  <a:lnTo>
                    <a:pt x="946197" y="4563205"/>
                  </a:lnTo>
                  <a:lnTo>
                    <a:pt x="922700" y="4579028"/>
                  </a:lnTo>
                  <a:lnTo>
                    <a:pt x="893952" y="4584827"/>
                  </a:lnTo>
                  <a:lnTo>
                    <a:pt x="73913" y="4584827"/>
                  </a:lnTo>
                  <a:lnTo>
                    <a:pt x="45112" y="4579028"/>
                  </a:lnTo>
                  <a:lnTo>
                    <a:pt x="21621" y="4563205"/>
                  </a:lnTo>
                  <a:lnTo>
                    <a:pt x="5798" y="4539714"/>
                  </a:lnTo>
                  <a:lnTo>
                    <a:pt x="0" y="4510913"/>
                  </a:lnTo>
                  <a:lnTo>
                    <a:pt x="0" y="73914"/>
                  </a:lnTo>
                  <a:close/>
                </a:path>
              </a:pathLst>
            </a:custGeom>
            <a:ln w="9525">
              <a:solidFill>
                <a:srgbClr val="8FC5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10259" y="1128522"/>
            <a:ext cx="49669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Прямое</a:t>
            </a:r>
            <a:r>
              <a:rPr sz="1600" b="1" spc="1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финансирование</a:t>
            </a:r>
            <a:r>
              <a:rPr sz="1600" b="1" spc="3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дочернего</a:t>
            </a:r>
            <a:r>
              <a:rPr sz="1600" b="1" spc="3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общества </a:t>
            </a:r>
            <a:r>
              <a:rPr sz="1600" b="1" spc="-4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субъекта</a:t>
            </a:r>
            <a:r>
              <a:rPr sz="1600" b="1" spc="3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РФ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или иного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юридического</a:t>
            </a:r>
            <a:r>
              <a:rPr sz="1600" b="1" spc="2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лица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917" y="7096125"/>
            <a:ext cx="5434330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Возвратность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Платежи</a:t>
            </a:r>
            <a:r>
              <a:rPr sz="12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от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субъекта,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коммерческая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выручка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от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эксплуатации объектов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Основное</a:t>
            </a:r>
            <a:r>
              <a:rPr sz="1200" b="1" spc="-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обеспечение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инфраструктурному</a:t>
            </a:r>
            <a:r>
              <a:rPr sz="12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займу</a:t>
            </a:r>
            <a:r>
              <a:rPr sz="12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(один</a:t>
            </a:r>
            <a:r>
              <a:rPr sz="12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из</a:t>
            </a:r>
            <a:r>
              <a:rPr sz="1200" b="1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указанных</a:t>
            </a:r>
            <a:r>
              <a:rPr sz="12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вариантов)</a:t>
            </a:r>
            <a:endParaRPr sz="1200">
              <a:latin typeface="Tahoma"/>
              <a:cs typeface="Tahoma"/>
            </a:endParaRPr>
          </a:p>
          <a:p>
            <a:pPr marL="187960" indent="-175260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7960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Государственная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РФ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(100%)</a:t>
            </a:r>
            <a:endParaRPr sz="1200">
              <a:latin typeface="Tahoma"/>
              <a:cs typeface="Tahoma"/>
            </a:endParaRPr>
          </a:p>
          <a:p>
            <a:pPr marL="187325" marR="471805" indent="-175260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7960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Государственная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и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гарантия/поручительство </a:t>
            </a:r>
            <a:r>
              <a:rPr sz="1200" spc="-3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институтов развития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(не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менее 100%</a:t>
            </a:r>
            <a:r>
              <a:rPr sz="12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совокупности)</a:t>
            </a:r>
            <a:endParaRPr sz="1200">
              <a:latin typeface="Tahoma"/>
              <a:cs typeface="Tahoma"/>
            </a:endParaRPr>
          </a:p>
          <a:p>
            <a:pPr marL="187325" marR="5080" indent="-175260">
              <a:lnSpc>
                <a:spcPts val="1440"/>
              </a:lnSpc>
              <a:spcBef>
                <a:spcPts val="45"/>
              </a:spcBef>
              <a:buClr>
                <a:srgbClr val="8FC54B"/>
              </a:buClr>
              <a:buSzPct val="96000"/>
              <a:buFont typeface="Arial MT"/>
              <a:buChar char="•"/>
              <a:tabLst>
                <a:tab pos="187960" algn="l"/>
              </a:tabLst>
            </a:pPr>
            <a:r>
              <a:rPr sz="1250" spc="-35" dirty="0">
                <a:solidFill>
                  <a:srgbClr val="3D5056"/>
                </a:solidFill>
                <a:latin typeface="Tahoma"/>
                <a:cs typeface="Tahoma"/>
              </a:rPr>
              <a:t>Для</a:t>
            </a:r>
            <a:r>
              <a:rPr sz="125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spc="-35" dirty="0">
                <a:solidFill>
                  <a:srgbClr val="3D5056"/>
                </a:solidFill>
                <a:latin typeface="Tahoma"/>
                <a:cs typeface="Tahoma"/>
              </a:rPr>
              <a:t>иных</a:t>
            </a:r>
            <a:r>
              <a:rPr sz="12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spc="-35" dirty="0">
                <a:solidFill>
                  <a:srgbClr val="3D5056"/>
                </a:solidFill>
                <a:latin typeface="Tahoma"/>
                <a:cs typeface="Tahoma"/>
              </a:rPr>
              <a:t>юр.</a:t>
            </a:r>
            <a:r>
              <a:rPr sz="125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50" spc="-30" dirty="0">
                <a:solidFill>
                  <a:srgbClr val="3D5056"/>
                </a:solidFill>
                <a:latin typeface="Tahoma"/>
                <a:cs typeface="Tahoma"/>
              </a:rPr>
              <a:t>лиц</a:t>
            </a:r>
            <a:r>
              <a:rPr sz="125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-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поручительство организации,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имеющей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 действующий </a:t>
            </a:r>
            <a:r>
              <a:rPr sz="1200" spc="-3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рейтинг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долгосрочной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кредитоспособности</a:t>
            </a:r>
            <a:r>
              <a:rPr sz="12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не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ниже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уровня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ААА</a:t>
            </a:r>
            <a:r>
              <a:rPr sz="12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endParaRPr sz="1200">
              <a:latin typeface="Tahoma"/>
              <a:cs typeface="Tahoma"/>
            </a:endParaRPr>
          </a:p>
          <a:p>
            <a:pPr marL="187325">
              <a:lnSpc>
                <a:spcPts val="139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национальной</a:t>
            </a:r>
            <a:r>
              <a:rPr sz="12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шкале</a:t>
            </a:r>
            <a:r>
              <a:rPr sz="12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(100%)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26656" y="1112901"/>
            <a:ext cx="4685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Финансирование</a:t>
            </a:r>
            <a:r>
              <a:rPr sz="1600" b="1" spc="2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юридического</a:t>
            </a:r>
            <a:r>
              <a:rPr sz="1600" b="1" spc="3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лица</a:t>
            </a:r>
            <a:r>
              <a:rPr sz="1600" b="1" spc="3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через </a:t>
            </a:r>
            <a:r>
              <a:rPr sz="1600" b="1" spc="-4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дочернее</a:t>
            </a:r>
            <a:r>
              <a:rPr sz="1600" b="1" spc="2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общество</a:t>
            </a:r>
            <a:r>
              <a:rPr sz="1600" b="1" spc="4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8FC54B"/>
                </a:solidFill>
                <a:latin typeface="Tahoma"/>
                <a:cs typeface="Tahoma"/>
              </a:rPr>
              <a:t>субъекта</a:t>
            </a:r>
            <a:r>
              <a:rPr sz="1600" b="1" spc="2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8FC54B"/>
                </a:solidFill>
                <a:latin typeface="Tahoma"/>
                <a:cs typeface="Tahoma"/>
              </a:rPr>
              <a:t>РФ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99720" y="74217"/>
            <a:ext cx="9537700" cy="7639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475"/>
              </a:spcBef>
            </a:pPr>
            <a:r>
              <a:rPr spc="-10" dirty="0"/>
              <a:t>Возможные</a:t>
            </a:r>
            <a:r>
              <a:rPr spc="10" dirty="0"/>
              <a:t> </a:t>
            </a:r>
            <a:r>
              <a:rPr spc="-5" dirty="0"/>
              <a:t>схемы</a:t>
            </a:r>
            <a:r>
              <a:rPr spc="-10" dirty="0"/>
              <a:t> </a:t>
            </a:r>
            <a:r>
              <a:rPr spc="-5" dirty="0"/>
              <a:t>реализации механизма</a:t>
            </a: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800" spc="-5" dirty="0">
                <a:solidFill>
                  <a:srgbClr val="FFC000"/>
                </a:solidFill>
              </a:rPr>
              <a:t>Строительство</a:t>
            </a:r>
            <a:r>
              <a:rPr sz="1800" spc="30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инфраструктуры</a:t>
            </a:r>
            <a:r>
              <a:rPr sz="1800" spc="60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вне</a:t>
            </a:r>
            <a:r>
              <a:rPr sz="1800" spc="30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жилищных</a:t>
            </a:r>
            <a:r>
              <a:rPr sz="1800" spc="5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проектов</a:t>
            </a:r>
            <a:r>
              <a:rPr sz="1800" spc="30" dirty="0">
                <a:solidFill>
                  <a:srgbClr val="FFC000"/>
                </a:solidFill>
              </a:rPr>
              <a:t> </a:t>
            </a:r>
            <a:r>
              <a:rPr sz="1800" dirty="0">
                <a:solidFill>
                  <a:srgbClr val="FFC000"/>
                </a:solidFill>
              </a:rPr>
              <a:t>(III</a:t>
            </a:r>
            <a:r>
              <a:rPr sz="1800" spc="-5" dirty="0">
                <a:solidFill>
                  <a:srgbClr val="FFC000"/>
                </a:solidFill>
              </a:rPr>
              <a:t> раздел</a:t>
            </a:r>
            <a:r>
              <a:rPr sz="1800" spc="10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ПП</a:t>
            </a:r>
            <a:r>
              <a:rPr sz="1800" dirty="0">
                <a:solidFill>
                  <a:srgbClr val="FFC000"/>
                </a:solidFill>
              </a:rPr>
              <a:t> 2459)</a:t>
            </a:r>
            <a:endParaRPr sz="1800"/>
          </a:p>
        </p:txBody>
      </p:sp>
      <p:sp>
        <p:nvSpPr>
          <p:cNvPr id="27" name="object 27"/>
          <p:cNvSpPr/>
          <p:nvPr/>
        </p:nvSpPr>
        <p:spPr>
          <a:xfrm>
            <a:off x="315912" y="1209675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4">
                <a:moveTo>
                  <a:pt x="162001" y="0"/>
                </a:moveTo>
                <a:lnTo>
                  <a:pt x="118934" y="5785"/>
                </a:lnTo>
                <a:lnTo>
                  <a:pt x="80235" y="22112"/>
                </a:lnTo>
                <a:lnTo>
                  <a:pt x="47448" y="47434"/>
                </a:lnTo>
                <a:lnTo>
                  <a:pt x="22117" y="80207"/>
                </a:lnTo>
                <a:lnTo>
                  <a:pt x="5786" y="118886"/>
                </a:lnTo>
                <a:lnTo>
                  <a:pt x="0" y="161925"/>
                </a:lnTo>
                <a:lnTo>
                  <a:pt x="5786" y="205017"/>
                </a:lnTo>
                <a:lnTo>
                  <a:pt x="22117" y="243731"/>
                </a:lnTo>
                <a:lnTo>
                  <a:pt x="47448" y="276526"/>
                </a:lnTo>
                <a:lnTo>
                  <a:pt x="80235" y="301860"/>
                </a:lnTo>
                <a:lnTo>
                  <a:pt x="118934" y="318190"/>
                </a:lnTo>
                <a:lnTo>
                  <a:pt x="162001" y="323976"/>
                </a:lnTo>
                <a:lnTo>
                  <a:pt x="205067" y="318190"/>
                </a:lnTo>
                <a:lnTo>
                  <a:pt x="243766" y="301860"/>
                </a:lnTo>
                <a:lnTo>
                  <a:pt x="276553" y="276526"/>
                </a:lnTo>
                <a:lnTo>
                  <a:pt x="301884" y="243731"/>
                </a:lnTo>
                <a:lnTo>
                  <a:pt x="318215" y="205017"/>
                </a:lnTo>
                <a:lnTo>
                  <a:pt x="324002" y="161925"/>
                </a:lnTo>
                <a:lnTo>
                  <a:pt x="318215" y="118886"/>
                </a:lnTo>
                <a:lnTo>
                  <a:pt x="301884" y="80207"/>
                </a:lnTo>
                <a:lnTo>
                  <a:pt x="276553" y="47434"/>
                </a:lnTo>
                <a:lnTo>
                  <a:pt x="243766" y="22112"/>
                </a:lnTo>
                <a:lnTo>
                  <a:pt x="205067" y="5785"/>
                </a:lnTo>
                <a:lnTo>
                  <a:pt x="16200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91769" y="1220469"/>
            <a:ext cx="171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02856" y="1209675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4">
                <a:moveTo>
                  <a:pt x="162051" y="0"/>
                </a:moveTo>
                <a:lnTo>
                  <a:pt x="118959" y="5785"/>
                </a:lnTo>
                <a:lnTo>
                  <a:pt x="80245" y="22112"/>
                </a:lnTo>
                <a:lnTo>
                  <a:pt x="47450" y="47434"/>
                </a:lnTo>
                <a:lnTo>
                  <a:pt x="22116" y="80207"/>
                </a:lnTo>
                <a:lnTo>
                  <a:pt x="5786" y="118886"/>
                </a:lnTo>
                <a:lnTo>
                  <a:pt x="0" y="161925"/>
                </a:lnTo>
                <a:lnTo>
                  <a:pt x="5786" y="205017"/>
                </a:lnTo>
                <a:lnTo>
                  <a:pt x="22116" y="243731"/>
                </a:lnTo>
                <a:lnTo>
                  <a:pt x="47450" y="276526"/>
                </a:lnTo>
                <a:lnTo>
                  <a:pt x="80245" y="301860"/>
                </a:lnTo>
                <a:lnTo>
                  <a:pt x="118959" y="318190"/>
                </a:lnTo>
                <a:lnTo>
                  <a:pt x="162051" y="323976"/>
                </a:lnTo>
                <a:lnTo>
                  <a:pt x="205090" y="318190"/>
                </a:lnTo>
                <a:lnTo>
                  <a:pt x="243769" y="301860"/>
                </a:lnTo>
                <a:lnTo>
                  <a:pt x="276542" y="276526"/>
                </a:lnTo>
                <a:lnTo>
                  <a:pt x="301864" y="243731"/>
                </a:lnTo>
                <a:lnTo>
                  <a:pt x="318191" y="205017"/>
                </a:lnTo>
                <a:lnTo>
                  <a:pt x="323976" y="161925"/>
                </a:lnTo>
                <a:lnTo>
                  <a:pt x="318191" y="118886"/>
                </a:lnTo>
                <a:lnTo>
                  <a:pt x="301864" y="80207"/>
                </a:lnTo>
                <a:lnTo>
                  <a:pt x="276542" y="47434"/>
                </a:lnTo>
                <a:lnTo>
                  <a:pt x="243769" y="22112"/>
                </a:lnTo>
                <a:lnTo>
                  <a:pt x="205090" y="5785"/>
                </a:lnTo>
                <a:lnTo>
                  <a:pt x="1620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679438" y="1220469"/>
            <a:ext cx="171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40378" y="3723259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Инфра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тр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ук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турн</a:t>
            </a:r>
            <a:r>
              <a:rPr sz="1000" dirty="0">
                <a:solidFill>
                  <a:srgbClr val="3D5056"/>
                </a:solidFill>
                <a:latin typeface="Tahoma"/>
                <a:cs typeface="Tahoma"/>
              </a:rPr>
              <a:t>ы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й  заем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6549" y="9311741"/>
            <a:ext cx="5494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*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расширенное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банковское</a:t>
            </a:r>
            <a:r>
              <a:rPr sz="11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сопровождение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осуществляется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только от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Банк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 ДОМ.РФ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45042" y="1970277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80">
                <a:moveTo>
                  <a:pt x="1410588" y="0"/>
                </a:moveTo>
                <a:lnTo>
                  <a:pt x="132079" y="0"/>
                </a:lnTo>
                <a:lnTo>
                  <a:pt x="90350" y="6724"/>
                </a:lnTo>
                <a:lnTo>
                  <a:pt x="54095" y="25452"/>
                </a:lnTo>
                <a:lnTo>
                  <a:pt x="25497" y="54013"/>
                </a:lnTo>
                <a:lnTo>
                  <a:pt x="6738" y="90237"/>
                </a:lnTo>
                <a:lnTo>
                  <a:pt x="0" y="131952"/>
                </a:lnTo>
                <a:lnTo>
                  <a:pt x="0" y="659892"/>
                </a:lnTo>
                <a:lnTo>
                  <a:pt x="6738" y="701621"/>
                </a:lnTo>
                <a:lnTo>
                  <a:pt x="25497" y="737876"/>
                </a:lnTo>
                <a:lnTo>
                  <a:pt x="54095" y="766474"/>
                </a:lnTo>
                <a:lnTo>
                  <a:pt x="90350" y="785233"/>
                </a:lnTo>
                <a:lnTo>
                  <a:pt x="132079" y="791972"/>
                </a:lnTo>
                <a:lnTo>
                  <a:pt x="1410588" y="791972"/>
                </a:lnTo>
                <a:lnTo>
                  <a:pt x="1452318" y="785233"/>
                </a:lnTo>
                <a:lnTo>
                  <a:pt x="1488573" y="766474"/>
                </a:lnTo>
                <a:lnTo>
                  <a:pt x="1517171" y="737876"/>
                </a:lnTo>
                <a:lnTo>
                  <a:pt x="1535930" y="701621"/>
                </a:lnTo>
                <a:lnTo>
                  <a:pt x="1542668" y="659892"/>
                </a:lnTo>
                <a:lnTo>
                  <a:pt x="1542668" y="131952"/>
                </a:lnTo>
                <a:lnTo>
                  <a:pt x="1535930" y="90237"/>
                </a:lnTo>
                <a:lnTo>
                  <a:pt x="1517171" y="54013"/>
                </a:lnTo>
                <a:lnTo>
                  <a:pt x="1488573" y="25452"/>
                </a:lnTo>
                <a:lnTo>
                  <a:pt x="1452318" y="6724"/>
                </a:lnTo>
                <a:lnTo>
                  <a:pt x="1410588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333103" y="2245613"/>
            <a:ext cx="568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СО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Ф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222485" y="5150739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79">
                <a:moveTo>
                  <a:pt x="1410589" y="0"/>
                </a:moveTo>
                <a:lnTo>
                  <a:pt x="131953" y="0"/>
                </a:lnTo>
                <a:lnTo>
                  <a:pt x="90237" y="6724"/>
                </a:lnTo>
                <a:lnTo>
                  <a:pt x="54013" y="25452"/>
                </a:lnTo>
                <a:lnTo>
                  <a:pt x="25452" y="54013"/>
                </a:lnTo>
                <a:lnTo>
                  <a:pt x="6724" y="90237"/>
                </a:lnTo>
                <a:lnTo>
                  <a:pt x="0" y="131952"/>
                </a:lnTo>
                <a:lnTo>
                  <a:pt x="0" y="660019"/>
                </a:lnTo>
                <a:lnTo>
                  <a:pt x="6724" y="701734"/>
                </a:lnTo>
                <a:lnTo>
                  <a:pt x="25452" y="737958"/>
                </a:lnTo>
                <a:lnTo>
                  <a:pt x="54013" y="766519"/>
                </a:lnTo>
                <a:lnTo>
                  <a:pt x="90237" y="785247"/>
                </a:lnTo>
                <a:lnTo>
                  <a:pt x="131953" y="791972"/>
                </a:lnTo>
                <a:lnTo>
                  <a:pt x="1410589" y="791972"/>
                </a:lnTo>
                <a:lnTo>
                  <a:pt x="1452304" y="785247"/>
                </a:lnTo>
                <a:lnTo>
                  <a:pt x="1488528" y="766519"/>
                </a:lnTo>
                <a:lnTo>
                  <a:pt x="1517089" y="737958"/>
                </a:lnTo>
                <a:lnTo>
                  <a:pt x="1535817" y="701734"/>
                </a:lnTo>
                <a:lnTo>
                  <a:pt x="1542542" y="660019"/>
                </a:lnTo>
                <a:lnTo>
                  <a:pt x="1542542" y="131952"/>
                </a:lnTo>
                <a:lnTo>
                  <a:pt x="1535817" y="90237"/>
                </a:lnTo>
                <a:lnTo>
                  <a:pt x="1517089" y="54013"/>
                </a:lnTo>
                <a:lnTo>
                  <a:pt x="1488528" y="25452"/>
                </a:lnTo>
                <a:lnTo>
                  <a:pt x="1452304" y="6724"/>
                </a:lnTo>
                <a:lnTo>
                  <a:pt x="141058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422383" y="5426709"/>
            <a:ext cx="11468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Застройщик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284461" y="2755392"/>
            <a:ext cx="2179320" cy="2848610"/>
            <a:chOff x="9284461" y="2755392"/>
            <a:chExt cx="2179320" cy="2848610"/>
          </a:xfrm>
        </p:grpSpPr>
        <p:sp>
          <p:nvSpPr>
            <p:cNvPr id="38" name="object 38"/>
            <p:cNvSpPr/>
            <p:nvPr/>
          </p:nvSpPr>
          <p:spPr>
            <a:xfrm>
              <a:off x="9940290" y="2755391"/>
              <a:ext cx="1523365" cy="2848610"/>
            </a:xfrm>
            <a:custGeom>
              <a:avLst/>
              <a:gdLst/>
              <a:ahLst/>
              <a:cxnLst/>
              <a:rect l="l" t="t" r="r" b="b"/>
              <a:pathLst>
                <a:path w="1523365" h="2848610">
                  <a:moveTo>
                    <a:pt x="127000" y="127127"/>
                  </a:moveTo>
                  <a:lnTo>
                    <a:pt x="101561" y="762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8674" y="80060"/>
                  </a:lnTo>
                  <a:lnTo>
                    <a:pt x="58801" y="2296083"/>
                  </a:lnTo>
                  <a:lnTo>
                    <a:pt x="63500" y="2299843"/>
                  </a:lnTo>
                  <a:lnTo>
                    <a:pt x="58674" y="2295995"/>
                  </a:lnTo>
                  <a:lnTo>
                    <a:pt x="0" y="2249043"/>
                  </a:lnTo>
                  <a:lnTo>
                    <a:pt x="63500" y="2376043"/>
                  </a:lnTo>
                  <a:lnTo>
                    <a:pt x="101600" y="2299843"/>
                  </a:lnTo>
                  <a:lnTo>
                    <a:pt x="127000" y="2249043"/>
                  </a:lnTo>
                  <a:lnTo>
                    <a:pt x="68326" y="2295995"/>
                  </a:lnTo>
                  <a:lnTo>
                    <a:pt x="68199" y="2299843"/>
                  </a:lnTo>
                  <a:lnTo>
                    <a:pt x="68199" y="2296083"/>
                  </a:lnTo>
                  <a:lnTo>
                    <a:pt x="68199" y="79971"/>
                  </a:lnTo>
                  <a:lnTo>
                    <a:pt x="68199" y="76200"/>
                  </a:lnTo>
                  <a:lnTo>
                    <a:pt x="68313" y="80060"/>
                  </a:lnTo>
                  <a:lnTo>
                    <a:pt x="127000" y="127127"/>
                  </a:lnTo>
                  <a:close/>
                </a:path>
                <a:path w="1523365" h="2848610">
                  <a:moveTo>
                    <a:pt x="1523238" y="2784983"/>
                  </a:moveTo>
                  <a:lnTo>
                    <a:pt x="1513840" y="2780284"/>
                  </a:lnTo>
                  <a:lnTo>
                    <a:pt x="1396238" y="2721483"/>
                  </a:lnTo>
                  <a:lnTo>
                    <a:pt x="1443266" y="2780284"/>
                  </a:lnTo>
                  <a:lnTo>
                    <a:pt x="839343" y="2780284"/>
                  </a:lnTo>
                  <a:lnTo>
                    <a:pt x="839343" y="2789809"/>
                  </a:lnTo>
                  <a:lnTo>
                    <a:pt x="1443177" y="2789809"/>
                  </a:lnTo>
                  <a:lnTo>
                    <a:pt x="1396238" y="2848483"/>
                  </a:lnTo>
                  <a:lnTo>
                    <a:pt x="1513586" y="2789809"/>
                  </a:lnTo>
                  <a:lnTo>
                    <a:pt x="1523238" y="2784983"/>
                  </a:lnTo>
                  <a:close/>
                </a:path>
              </a:pathLst>
            </a:custGeom>
            <a:solidFill>
              <a:srgbClr val="DC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84461" y="3431032"/>
              <a:ext cx="1543050" cy="792480"/>
            </a:xfrm>
            <a:custGeom>
              <a:avLst/>
              <a:gdLst/>
              <a:ahLst/>
              <a:cxnLst/>
              <a:rect l="l" t="t" r="r" b="b"/>
              <a:pathLst>
                <a:path w="1543050" h="792479">
                  <a:moveTo>
                    <a:pt x="1410589" y="0"/>
                  </a:moveTo>
                  <a:lnTo>
                    <a:pt x="132080" y="0"/>
                  </a:lnTo>
                  <a:lnTo>
                    <a:pt x="90350" y="6724"/>
                  </a:lnTo>
                  <a:lnTo>
                    <a:pt x="54095" y="25452"/>
                  </a:lnTo>
                  <a:lnTo>
                    <a:pt x="25497" y="54013"/>
                  </a:lnTo>
                  <a:lnTo>
                    <a:pt x="6738" y="90237"/>
                  </a:lnTo>
                  <a:lnTo>
                    <a:pt x="0" y="131952"/>
                  </a:lnTo>
                  <a:lnTo>
                    <a:pt x="0" y="660018"/>
                  </a:lnTo>
                  <a:lnTo>
                    <a:pt x="6738" y="701734"/>
                  </a:lnTo>
                  <a:lnTo>
                    <a:pt x="25497" y="737958"/>
                  </a:lnTo>
                  <a:lnTo>
                    <a:pt x="54095" y="766519"/>
                  </a:lnTo>
                  <a:lnTo>
                    <a:pt x="90350" y="785247"/>
                  </a:lnTo>
                  <a:lnTo>
                    <a:pt x="132080" y="791971"/>
                  </a:lnTo>
                  <a:lnTo>
                    <a:pt x="1410589" y="791971"/>
                  </a:lnTo>
                  <a:lnTo>
                    <a:pt x="1452318" y="785247"/>
                  </a:lnTo>
                  <a:lnTo>
                    <a:pt x="1488573" y="766519"/>
                  </a:lnTo>
                  <a:lnTo>
                    <a:pt x="1517171" y="737958"/>
                  </a:lnTo>
                  <a:lnTo>
                    <a:pt x="1535930" y="701734"/>
                  </a:lnTo>
                  <a:lnTo>
                    <a:pt x="1542669" y="660018"/>
                  </a:lnTo>
                  <a:lnTo>
                    <a:pt x="1542669" y="131952"/>
                  </a:lnTo>
                  <a:lnTo>
                    <a:pt x="1535930" y="90237"/>
                  </a:lnTo>
                  <a:lnTo>
                    <a:pt x="1517171" y="54013"/>
                  </a:lnTo>
                  <a:lnTo>
                    <a:pt x="1488573" y="25452"/>
                  </a:lnTo>
                  <a:lnTo>
                    <a:pt x="1452318" y="6724"/>
                  </a:lnTo>
                  <a:lnTo>
                    <a:pt x="141058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469373" y="3706748"/>
            <a:ext cx="1177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400" b="1" spc="-8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96168" y="2915539"/>
            <a:ext cx="5232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Ц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л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евой  заем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117963" y="2934276"/>
            <a:ext cx="330835" cy="1693545"/>
            <a:chOff x="10117963" y="2934276"/>
            <a:chExt cx="330835" cy="1693545"/>
          </a:xfrm>
        </p:grpSpPr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7963" y="2934276"/>
              <a:ext cx="297459" cy="2778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50856" y="4349437"/>
              <a:ext cx="297459" cy="277827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0118597" y="4690617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Инфра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тр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ук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турн</a:t>
            </a:r>
            <a:r>
              <a:rPr sz="1000" dirty="0">
                <a:solidFill>
                  <a:srgbClr val="3D5056"/>
                </a:solidFill>
                <a:latin typeface="Tahoma"/>
                <a:cs typeface="Tahoma"/>
              </a:rPr>
              <a:t>ы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й  заем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24598" y="7096125"/>
            <a:ext cx="512064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Возвратность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Платежи</a:t>
            </a:r>
            <a:r>
              <a:rPr sz="12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от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субъекта,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коммерческая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выручка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от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эксплуатации объектов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Основное</a:t>
            </a:r>
            <a:r>
              <a:rPr sz="1200" b="1" spc="-55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8FC54B"/>
                </a:solidFill>
                <a:latin typeface="Tahoma"/>
                <a:cs typeface="Tahoma"/>
              </a:rPr>
              <a:t>обеспечение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По целевому займу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(один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 из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указанных</a:t>
            </a:r>
            <a:r>
              <a:rPr sz="12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вариантов)</a:t>
            </a:r>
            <a:endParaRPr sz="1200">
              <a:latin typeface="Tahoma"/>
              <a:cs typeface="Tahoma"/>
            </a:endParaRPr>
          </a:p>
          <a:p>
            <a:pPr marL="187960" indent="-175260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7960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Государственная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РФ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(100%)</a:t>
            </a:r>
            <a:endParaRPr sz="1200">
              <a:latin typeface="Tahoma"/>
              <a:cs typeface="Tahoma"/>
            </a:endParaRPr>
          </a:p>
          <a:p>
            <a:pPr marL="187325" marR="158750" indent="-175260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7960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Государственная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и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гарантия/поручительство </a:t>
            </a:r>
            <a:r>
              <a:rPr sz="1200" spc="-3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институтов развития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(не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менее 100%</a:t>
            </a:r>
            <a:r>
              <a:rPr sz="12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совокупности)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r>
              <a:rPr sz="12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инфраструктурному</a:t>
            </a:r>
            <a:r>
              <a:rPr sz="12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займу</a:t>
            </a:r>
            <a:endParaRPr sz="1200">
              <a:latin typeface="Tahoma"/>
              <a:cs typeface="Tahoma"/>
            </a:endParaRPr>
          </a:p>
          <a:p>
            <a:pPr marL="187960" indent="-175260">
              <a:lnSpc>
                <a:spcPct val="100000"/>
              </a:lnSpc>
              <a:buClr>
                <a:srgbClr val="8FC54B"/>
              </a:buClr>
              <a:buFont typeface="Arial MT"/>
              <a:buChar char="•"/>
              <a:tabLst>
                <a:tab pos="187960" algn="l"/>
              </a:tabLst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Залог</a:t>
            </a:r>
            <a:r>
              <a:rPr sz="12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земельных</a:t>
            </a:r>
            <a:r>
              <a:rPr sz="12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участков,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залог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объектов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инфраструктуры,</a:t>
            </a:r>
            <a:endParaRPr sz="1200">
              <a:latin typeface="Tahoma"/>
              <a:cs typeface="Tahoma"/>
            </a:endParaRPr>
          </a:p>
          <a:p>
            <a:pPr marL="187325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поручительство</a:t>
            </a:r>
            <a:r>
              <a:rPr sz="12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материнской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компании</a:t>
            </a:r>
            <a:r>
              <a:rPr sz="1200" dirty="0">
                <a:solidFill>
                  <a:srgbClr val="3D5056"/>
                </a:solidFill>
                <a:latin typeface="Tahoma"/>
                <a:cs typeface="Tahoma"/>
              </a:rPr>
              <a:t> и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иное</a:t>
            </a:r>
            <a:r>
              <a:rPr sz="12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обеспечение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4431" y="4645786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79">
                <a:moveTo>
                  <a:pt x="1410601" y="0"/>
                </a:moveTo>
                <a:lnTo>
                  <a:pt x="132003" y="0"/>
                </a:lnTo>
                <a:lnTo>
                  <a:pt x="90282" y="6738"/>
                </a:lnTo>
                <a:lnTo>
                  <a:pt x="54046" y="25497"/>
                </a:lnTo>
                <a:lnTo>
                  <a:pt x="25470" y="54095"/>
                </a:lnTo>
                <a:lnTo>
                  <a:pt x="6730" y="90350"/>
                </a:lnTo>
                <a:lnTo>
                  <a:pt x="0" y="132079"/>
                </a:lnTo>
                <a:lnTo>
                  <a:pt x="0" y="660018"/>
                </a:lnTo>
                <a:lnTo>
                  <a:pt x="6730" y="701734"/>
                </a:lnTo>
                <a:lnTo>
                  <a:pt x="25470" y="737958"/>
                </a:lnTo>
                <a:lnTo>
                  <a:pt x="54046" y="766519"/>
                </a:lnTo>
                <a:lnTo>
                  <a:pt x="90282" y="785247"/>
                </a:lnTo>
                <a:lnTo>
                  <a:pt x="132003" y="791972"/>
                </a:lnTo>
                <a:lnTo>
                  <a:pt x="1410601" y="791972"/>
                </a:lnTo>
                <a:lnTo>
                  <a:pt x="1452317" y="785247"/>
                </a:lnTo>
                <a:lnTo>
                  <a:pt x="1488541" y="766519"/>
                </a:lnTo>
                <a:lnTo>
                  <a:pt x="1517101" y="737958"/>
                </a:lnTo>
                <a:lnTo>
                  <a:pt x="1535829" y="701734"/>
                </a:lnTo>
                <a:lnTo>
                  <a:pt x="1542554" y="660018"/>
                </a:lnTo>
                <a:lnTo>
                  <a:pt x="1542554" y="132079"/>
                </a:lnTo>
                <a:lnTo>
                  <a:pt x="1535829" y="90350"/>
                </a:lnTo>
                <a:lnTo>
                  <a:pt x="1517101" y="54095"/>
                </a:lnTo>
                <a:lnTo>
                  <a:pt x="1488541" y="25497"/>
                </a:lnTo>
                <a:lnTo>
                  <a:pt x="1452317" y="6738"/>
                </a:lnTo>
                <a:lnTo>
                  <a:pt x="14106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40079" y="4921757"/>
            <a:ext cx="473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Б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ан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к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00227" y="2742692"/>
            <a:ext cx="2667000" cy="2376805"/>
            <a:chOff x="400227" y="2742692"/>
            <a:chExt cx="2667000" cy="2376805"/>
          </a:xfrm>
        </p:grpSpPr>
        <p:sp>
          <p:nvSpPr>
            <p:cNvPr id="50" name="object 50"/>
            <p:cNvSpPr/>
            <p:nvPr/>
          </p:nvSpPr>
          <p:spPr>
            <a:xfrm>
              <a:off x="400227" y="2742691"/>
              <a:ext cx="2667000" cy="2376805"/>
            </a:xfrm>
            <a:custGeom>
              <a:avLst/>
              <a:gdLst/>
              <a:ahLst/>
              <a:cxnLst/>
              <a:rect l="l" t="t" r="r" b="b"/>
              <a:pathLst>
                <a:path w="2667000" h="2376804">
                  <a:moveTo>
                    <a:pt x="2257755" y="2312797"/>
                  </a:moveTo>
                  <a:lnTo>
                    <a:pt x="2248103" y="2307971"/>
                  </a:lnTo>
                  <a:lnTo>
                    <a:pt x="2130755" y="2249297"/>
                  </a:lnTo>
                  <a:lnTo>
                    <a:pt x="2177694" y="2307971"/>
                  </a:lnTo>
                  <a:lnTo>
                    <a:pt x="1646758" y="2307971"/>
                  </a:lnTo>
                  <a:lnTo>
                    <a:pt x="1646758" y="2317496"/>
                  </a:lnTo>
                  <a:lnTo>
                    <a:pt x="2177796" y="2317496"/>
                  </a:lnTo>
                  <a:lnTo>
                    <a:pt x="2130755" y="2376297"/>
                  </a:lnTo>
                  <a:lnTo>
                    <a:pt x="2248344" y="2317496"/>
                  </a:lnTo>
                  <a:lnTo>
                    <a:pt x="2257755" y="2312797"/>
                  </a:lnTo>
                  <a:close/>
                </a:path>
                <a:path w="2667000" h="2376804">
                  <a:moveTo>
                    <a:pt x="2666568" y="127000"/>
                  </a:moveTo>
                  <a:lnTo>
                    <a:pt x="2641168" y="76200"/>
                  </a:lnTo>
                  <a:lnTo>
                    <a:pt x="2603068" y="0"/>
                  </a:lnTo>
                  <a:lnTo>
                    <a:pt x="2539568" y="127000"/>
                  </a:lnTo>
                  <a:lnTo>
                    <a:pt x="2598369" y="79959"/>
                  </a:lnTo>
                  <a:lnTo>
                    <a:pt x="2598369" y="824865"/>
                  </a:lnTo>
                  <a:lnTo>
                    <a:pt x="2133" y="824865"/>
                  </a:lnTo>
                  <a:lnTo>
                    <a:pt x="0" y="827024"/>
                  </a:lnTo>
                  <a:lnTo>
                    <a:pt x="0" y="2322576"/>
                  </a:lnTo>
                  <a:lnTo>
                    <a:pt x="9525" y="2322576"/>
                  </a:lnTo>
                  <a:lnTo>
                    <a:pt x="9525" y="834390"/>
                  </a:lnTo>
                  <a:lnTo>
                    <a:pt x="2605735" y="834390"/>
                  </a:lnTo>
                  <a:lnTo>
                    <a:pt x="2607894" y="832358"/>
                  </a:lnTo>
                  <a:lnTo>
                    <a:pt x="2607894" y="824865"/>
                  </a:lnTo>
                  <a:lnTo>
                    <a:pt x="2607894" y="80060"/>
                  </a:lnTo>
                  <a:lnTo>
                    <a:pt x="2666568" y="127000"/>
                  </a:lnTo>
                  <a:close/>
                </a:path>
              </a:pathLst>
            </a:custGeom>
            <a:solidFill>
              <a:srgbClr val="DC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8337" y="506234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82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CD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54430" y="3200780"/>
            <a:ext cx="17087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Расширенное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банковское</a:t>
            </a:r>
            <a:r>
              <a:rPr sz="10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сопровождение*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815581" y="5131308"/>
            <a:ext cx="1543050" cy="792480"/>
          </a:xfrm>
          <a:custGeom>
            <a:avLst/>
            <a:gdLst/>
            <a:ahLst/>
            <a:cxnLst/>
            <a:rect l="l" t="t" r="r" b="b"/>
            <a:pathLst>
              <a:path w="1543050" h="792479">
                <a:moveTo>
                  <a:pt x="1410589" y="0"/>
                </a:moveTo>
                <a:lnTo>
                  <a:pt x="131952" y="0"/>
                </a:lnTo>
                <a:lnTo>
                  <a:pt x="90237" y="6724"/>
                </a:lnTo>
                <a:lnTo>
                  <a:pt x="54013" y="25452"/>
                </a:lnTo>
                <a:lnTo>
                  <a:pt x="25452" y="54013"/>
                </a:lnTo>
                <a:lnTo>
                  <a:pt x="6724" y="90237"/>
                </a:lnTo>
                <a:lnTo>
                  <a:pt x="0" y="131952"/>
                </a:lnTo>
                <a:lnTo>
                  <a:pt x="0" y="660018"/>
                </a:lnTo>
                <a:lnTo>
                  <a:pt x="6724" y="701734"/>
                </a:lnTo>
                <a:lnTo>
                  <a:pt x="25452" y="737958"/>
                </a:lnTo>
                <a:lnTo>
                  <a:pt x="54013" y="766519"/>
                </a:lnTo>
                <a:lnTo>
                  <a:pt x="90237" y="785247"/>
                </a:lnTo>
                <a:lnTo>
                  <a:pt x="131952" y="791971"/>
                </a:lnTo>
                <a:lnTo>
                  <a:pt x="1410589" y="791971"/>
                </a:lnTo>
                <a:lnTo>
                  <a:pt x="1452304" y="785247"/>
                </a:lnTo>
                <a:lnTo>
                  <a:pt x="1488528" y="766519"/>
                </a:lnTo>
                <a:lnTo>
                  <a:pt x="1517089" y="737958"/>
                </a:lnTo>
                <a:lnTo>
                  <a:pt x="1535817" y="701734"/>
                </a:lnTo>
                <a:lnTo>
                  <a:pt x="1542542" y="660018"/>
                </a:lnTo>
                <a:lnTo>
                  <a:pt x="1542542" y="131952"/>
                </a:lnTo>
                <a:lnTo>
                  <a:pt x="1535817" y="90237"/>
                </a:lnTo>
                <a:lnTo>
                  <a:pt x="1517089" y="54013"/>
                </a:lnTo>
                <a:lnTo>
                  <a:pt x="1488528" y="25452"/>
                </a:lnTo>
                <a:lnTo>
                  <a:pt x="1452304" y="6724"/>
                </a:lnTo>
                <a:lnTo>
                  <a:pt x="141058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51903" y="5407278"/>
            <a:ext cx="473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Б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ан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к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706361" y="2763139"/>
            <a:ext cx="2508250" cy="2840990"/>
            <a:chOff x="6706361" y="2763139"/>
            <a:chExt cx="2508250" cy="2840990"/>
          </a:xfrm>
        </p:grpSpPr>
        <p:sp>
          <p:nvSpPr>
            <p:cNvPr id="56" name="object 56"/>
            <p:cNvSpPr/>
            <p:nvPr/>
          </p:nvSpPr>
          <p:spPr>
            <a:xfrm>
              <a:off x="6706361" y="2763139"/>
              <a:ext cx="2508250" cy="2769235"/>
            </a:xfrm>
            <a:custGeom>
              <a:avLst/>
              <a:gdLst/>
              <a:ahLst/>
              <a:cxnLst/>
              <a:rect l="l" t="t" r="r" b="b"/>
              <a:pathLst>
                <a:path w="2508250" h="2769235">
                  <a:moveTo>
                    <a:pt x="2439797" y="984503"/>
                  </a:moveTo>
                  <a:lnTo>
                    <a:pt x="2032" y="984503"/>
                  </a:lnTo>
                  <a:lnTo>
                    <a:pt x="0" y="986662"/>
                  </a:lnTo>
                  <a:lnTo>
                    <a:pt x="0" y="2769107"/>
                  </a:lnTo>
                  <a:lnTo>
                    <a:pt x="9525" y="2769107"/>
                  </a:lnTo>
                  <a:lnTo>
                    <a:pt x="9525" y="994028"/>
                  </a:lnTo>
                  <a:lnTo>
                    <a:pt x="4699" y="994028"/>
                  </a:lnTo>
                  <a:lnTo>
                    <a:pt x="9525" y="989202"/>
                  </a:lnTo>
                  <a:lnTo>
                    <a:pt x="2439797" y="989202"/>
                  </a:lnTo>
                  <a:lnTo>
                    <a:pt x="2439797" y="984503"/>
                  </a:lnTo>
                  <a:close/>
                </a:path>
                <a:path w="2508250" h="2769235">
                  <a:moveTo>
                    <a:pt x="9525" y="989202"/>
                  </a:moveTo>
                  <a:lnTo>
                    <a:pt x="4699" y="994028"/>
                  </a:lnTo>
                  <a:lnTo>
                    <a:pt x="9525" y="994028"/>
                  </a:lnTo>
                  <a:lnTo>
                    <a:pt x="9525" y="989202"/>
                  </a:lnTo>
                  <a:close/>
                </a:path>
                <a:path w="2508250" h="2769235">
                  <a:moveTo>
                    <a:pt x="2449322" y="984503"/>
                  </a:moveTo>
                  <a:lnTo>
                    <a:pt x="2444623" y="984503"/>
                  </a:lnTo>
                  <a:lnTo>
                    <a:pt x="2439797" y="989202"/>
                  </a:lnTo>
                  <a:lnTo>
                    <a:pt x="9525" y="989202"/>
                  </a:lnTo>
                  <a:lnTo>
                    <a:pt x="9525" y="994028"/>
                  </a:lnTo>
                  <a:lnTo>
                    <a:pt x="2447290" y="994028"/>
                  </a:lnTo>
                  <a:lnTo>
                    <a:pt x="2449322" y="991869"/>
                  </a:lnTo>
                  <a:lnTo>
                    <a:pt x="2449322" y="984503"/>
                  </a:lnTo>
                  <a:close/>
                </a:path>
                <a:path w="2508250" h="2769235">
                  <a:moveTo>
                    <a:pt x="2444623" y="76200"/>
                  </a:moveTo>
                  <a:lnTo>
                    <a:pt x="2439923" y="79959"/>
                  </a:lnTo>
                  <a:lnTo>
                    <a:pt x="2439797" y="989202"/>
                  </a:lnTo>
                  <a:lnTo>
                    <a:pt x="2444623" y="984503"/>
                  </a:lnTo>
                  <a:lnTo>
                    <a:pt x="2449322" y="984503"/>
                  </a:lnTo>
                  <a:lnTo>
                    <a:pt x="2449322" y="79959"/>
                  </a:lnTo>
                  <a:lnTo>
                    <a:pt x="2444623" y="76200"/>
                  </a:lnTo>
                  <a:close/>
                </a:path>
                <a:path w="2508250" h="2769235">
                  <a:moveTo>
                    <a:pt x="2444623" y="0"/>
                  </a:moveTo>
                  <a:lnTo>
                    <a:pt x="2381123" y="127000"/>
                  </a:lnTo>
                  <a:lnTo>
                    <a:pt x="2439797" y="80060"/>
                  </a:lnTo>
                  <a:lnTo>
                    <a:pt x="2439797" y="76200"/>
                  </a:lnTo>
                  <a:lnTo>
                    <a:pt x="2482723" y="76200"/>
                  </a:lnTo>
                  <a:lnTo>
                    <a:pt x="2444623" y="0"/>
                  </a:lnTo>
                  <a:close/>
                </a:path>
                <a:path w="2508250" h="2769235">
                  <a:moveTo>
                    <a:pt x="2482723" y="76200"/>
                  </a:moveTo>
                  <a:lnTo>
                    <a:pt x="2449322" y="76200"/>
                  </a:lnTo>
                  <a:lnTo>
                    <a:pt x="2449448" y="80060"/>
                  </a:lnTo>
                  <a:lnTo>
                    <a:pt x="2508123" y="127000"/>
                  </a:lnTo>
                  <a:lnTo>
                    <a:pt x="2482723" y="76200"/>
                  </a:lnTo>
                  <a:close/>
                </a:path>
                <a:path w="2508250" h="2769235">
                  <a:moveTo>
                    <a:pt x="2444623" y="76200"/>
                  </a:moveTo>
                  <a:lnTo>
                    <a:pt x="2439797" y="76200"/>
                  </a:lnTo>
                  <a:lnTo>
                    <a:pt x="2439797" y="80060"/>
                  </a:lnTo>
                  <a:lnTo>
                    <a:pt x="2444623" y="76200"/>
                  </a:lnTo>
                  <a:close/>
                </a:path>
                <a:path w="2508250" h="2769235">
                  <a:moveTo>
                    <a:pt x="2449322" y="76200"/>
                  </a:moveTo>
                  <a:lnTo>
                    <a:pt x="2444623" y="76200"/>
                  </a:lnTo>
                  <a:lnTo>
                    <a:pt x="2449322" y="79959"/>
                  </a:lnTo>
                  <a:lnTo>
                    <a:pt x="2449322" y="76200"/>
                  </a:lnTo>
                  <a:close/>
                </a:path>
              </a:pathLst>
            </a:custGeom>
            <a:solidFill>
              <a:srgbClr val="DC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23633" y="5528691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643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CD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358123" y="5476875"/>
              <a:ext cx="828040" cy="127000"/>
            </a:xfrm>
            <a:custGeom>
              <a:avLst/>
              <a:gdLst/>
              <a:ahLst/>
              <a:cxnLst/>
              <a:rect l="l" t="t" r="r" b="b"/>
              <a:pathLst>
                <a:path w="828040" h="127000">
                  <a:moveTo>
                    <a:pt x="751840" y="63500"/>
                  </a:moveTo>
                  <a:lnTo>
                    <a:pt x="701040" y="127000"/>
                  </a:lnTo>
                  <a:lnTo>
                    <a:pt x="818388" y="68325"/>
                  </a:lnTo>
                  <a:lnTo>
                    <a:pt x="751840" y="68325"/>
                  </a:lnTo>
                  <a:lnTo>
                    <a:pt x="751840" y="63500"/>
                  </a:lnTo>
                  <a:close/>
                </a:path>
                <a:path w="828040" h="127000">
                  <a:moveTo>
                    <a:pt x="748080" y="58800"/>
                  </a:moveTo>
                  <a:lnTo>
                    <a:pt x="0" y="58800"/>
                  </a:lnTo>
                  <a:lnTo>
                    <a:pt x="0" y="68325"/>
                  </a:lnTo>
                  <a:lnTo>
                    <a:pt x="747979" y="68325"/>
                  </a:lnTo>
                  <a:lnTo>
                    <a:pt x="751840" y="63500"/>
                  </a:lnTo>
                  <a:lnTo>
                    <a:pt x="748080" y="58800"/>
                  </a:lnTo>
                  <a:close/>
                </a:path>
                <a:path w="828040" h="127000">
                  <a:moveTo>
                    <a:pt x="818642" y="58800"/>
                  </a:moveTo>
                  <a:lnTo>
                    <a:pt x="751840" y="58800"/>
                  </a:lnTo>
                  <a:lnTo>
                    <a:pt x="751840" y="68325"/>
                  </a:lnTo>
                  <a:lnTo>
                    <a:pt x="818388" y="68325"/>
                  </a:lnTo>
                  <a:lnTo>
                    <a:pt x="828040" y="63500"/>
                  </a:lnTo>
                  <a:lnTo>
                    <a:pt x="818642" y="58800"/>
                  </a:lnTo>
                  <a:close/>
                </a:path>
                <a:path w="828040" h="127000">
                  <a:moveTo>
                    <a:pt x="701040" y="0"/>
                  </a:moveTo>
                  <a:lnTo>
                    <a:pt x="751840" y="63500"/>
                  </a:lnTo>
                  <a:lnTo>
                    <a:pt x="751840" y="58800"/>
                  </a:lnTo>
                  <a:lnTo>
                    <a:pt x="818642" y="58800"/>
                  </a:lnTo>
                  <a:lnTo>
                    <a:pt x="701040" y="0"/>
                  </a:lnTo>
                  <a:close/>
                </a:path>
              </a:pathLst>
            </a:custGeom>
            <a:solidFill>
              <a:srgbClr val="DC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136383" y="3354704"/>
            <a:ext cx="17087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Расширенное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банковское</a:t>
            </a:r>
            <a:r>
              <a:rPr sz="10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сопровождение*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121147" y="4768964"/>
            <a:ext cx="396240" cy="396240"/>
            <a:chOff x="5121147" y="4768964"/>
            <a:chExt cx="396240" cy="396240"/>
          </a:xfrm>
        </p:grpSpPr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2041" y="4770831"/>
              <a:ext cx="291604" cy="36771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121147" y="4768964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036946" y="5174996"/>
            <a:ext cx="56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Г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д</a:t>
            </a:r>
            <a:r>
              <a:rPr sz="900" spc="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ка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060569" y="5583478"/>
            <a:ext cx="467995" cy="360045"/>
            <a:chOff x="5060569" y="5583478"/>
            <a:chExt cx="467995" cy="360045"/>
          </a:xfrm>
        </p:grpSpPr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6035" y="5608548"/>
              <a:ext cx="370090" cy="33428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060569" y="5583478"/>
              <a:ext cx="467995" cy="360045"/>
            </a:xfrm>
            <a:custGeom>
              <a:avLst/>
              <a:gdLst/>
              <a:ahLst/>
              <a:cxnLst/>
              <a:rect l="l" t="t" r="r" b="b"/>
              <a:pathLst>
                <a:path w="467995" h="360045">
                  <a:moveTo>
                    <a:pt x="467995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467995" y="359994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920234" y="5951346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Ту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ст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ч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ка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113909" y="6387388"/>
            <a:ext cx="467995" cy="360045"/>
            <a:chOff x="5113909" y="6387388"/>
            <a:chExt cx="467995" cy="360045"/>
          </a:xfrm>
        </p:grpSpPr>
        <p:sp>
          <p:nvSpPr>
            <p:cNvPr id="69" name="object 69"/>
            <p:cNvSpPr/>
            <p:nvPr/>
          </p:nvSpPr>
          <p:spPr>
            <a:xfrm>
              <a:off x="5154930" y="6404356"/>
              <a:ext cx="426084" cy="334645"/>
            </a:xfrm>
            <a:custGeom>
              <a:avLst/>
              <a:gdLst/>
              <a:ahLst/>
              <a:cxnLst/>
              <a:rect l="l" t="t" r="r" b="b"/>
              <a:pathLst>
                <a:path w="426085" h="334645">
                  <a:moveTo>
                    <a:pt x="284734" y="0"/>
                  </a:moveTo>
                  <a:lnTo>
                    <a:pt x="63627" y="0"/>
                  </a:lnTo>
                  <a:lnTo>
                    <a:pt x="55169" y="1508"/>
                  </a:lnTo>
                  <a:lnTo>
                    <a:pt x="48450" y="5683"/>
                  </a:lnTo>
                  <a:lnTo>
                    <a:pt x="44017" y="12001"/>
                  </a:lnTo>
                  <a:lnTo>
                    <a:pt x="42418" y="19939"/>
                  </a:lnTo>
                  <a:lnTo>
                    <a:pt x="42418" y="181356"/>
                  </a:lnTo>
                  <a:lnTo>
                    <a:pt x="44017" y="189313"/>
                  </a:lnTo>
                  <a:lnTo>
                    <a:pt x="48450" y="195675"/>
                  </a:lnTo>
                  <a:lnTo>
                    <a:pt x="55169" y="199894"/>
                  </a:lnTo>
                  <a:lnTo>
                    <a:pt x="63627" y="201422"/>
                  </a:lnTo>
                  <a:lnTo>
                    <a:pt x="284734" y="201422"/>
                  </a:lnTo>
                  <a:lnTo>
                    <a:pt x="293137" y="199894"/>
                  </a:lnTo>
                  <a:lnTo>
                    <a:pt x="299862" y="195675"/>
                  </a:lnTo>
                  <a:lnTo>
                    <a:pt x="304325" y="189313"/>
                  </a:lnTo>
                  <a:lnTo>
                    <a:pt x="304471" y="188595"/>
                  </a:lnTo>
                  <a:lnTo>
                    <a:pt x="59055" y="188595"/>
                  </a:lnTo>
                  <a:lnTo>
                    <a:pt x="56007" y="185674"/>
                  </a:lnTo>
                  <a:lnTo>
                    <a:pt x="56007" y="15748"/>
                  </a:lnTo>
                  <a:lnTo>
                    <a:pt x="59055" y="12827"/>
                  </a:lnTo>
                  <a:lnTo>
                    <a:pt x="304493" y="12827"/>
                  </a:lnTo>
                  <a:lnTo>
                    <a:pt x="304325" y="12001"/>
                  </a:lnTo>
                  <a:lnTo>
                    <a:pt x="299862" y="5683"/>
                  </a:lnTo>
                  <a:lnTo>
                    <a:pt x="293137" y="1508"/>
                  </a:lnTo>
                  <a:lnTo>
                    <a:pt x="284734" y="0"/>
                  </a:lnTo>
                  <a:close/>
                </a:path>
                <a:path w="426085" h="334645">
                  <a:moveTo>
                    <a:pt x="304493" y="12827"/>
                  </a:moveTo>
                  <a:lnTo>
                    <a:pt x="289179" y="12827"/>
                  </a:lnTo>
                  <a:lnTo>
                    <a:pt x="292227" y="15748"/>
                  </a:lnTo>
                  <a:lnTo>
                    <a:pt x="292227" y="185674"/>
                  </a:lnTo>
                  <a:lnTo>
                    <a:pt x="289179" y="188595"/>
                  </a:lnTo>
                  <a:lnTo>
                    <a:pt x="304471" y="188595"/>
                  </a:lnTo>
                  <a:lnTo>
                    <a:pt x="305943" y="181356"/>
                  </a:lnTo>
                  <a:lnTo>
                    <a:pt x="305943" y="19939"/>
                  </a:lnTo>
                  <a:lnTo>
                    <a:pt x="304493" y="12827"/>
                  </a:lnTo>
                  <a:close/>
                </a:path>
                <a:path w="426085" h="334645">
                  <a:moveTo>
                    <a:pt x="284734" y="203454"/>
                  </a:moveTo>
                  <a:lnTo>
                    <a:pt x="63627" y="203454"/>
                  </a:lnTo>
                  <a:lnTo>
                    <a:pt x="55764" y="204724"/>
                  </a:lnTo>
                  <a:lnTo>
                    <a:pt x="48640" y="207264"/>
                  </a:lnTo>
                  <a:lnTo>
                    <a:pt x="42945" y="211074"/>
                  </a:lnTo>
                  <a:lnTo>
                    <a:pt x="39370" y="216154"/>
                  </a:lnTo>
                  <a:lnTo>
                    <a:pt x="1524" y="317754"/>
                  </a:lnTo>
                  <a:lnTo>
                    <a:pt x="0" y="319024"/>
                  </a:lnTo>
                  <a:lnTo>
                    <a:pt x="0" y="322834"/>
                  </a:lnTo>
                  <a:lnTo>
                    <a:pt x="1524" y="326644"/>
                  </a:lnTo>
                  <a:lnTo>
                    <a:pt x="3048" y="327914"/>
                  </a:lnTo>
                  <a:lnTo>
                    <a:pt x="6096" y="331724"/>
                  </a:lnTo>
                  <a:lnTo>
                    <a:pt x="13589" y="334264"/>
                  </a:lnTo>
                  <a:lnTo>
                    <a:pt x="334645" y="334264"/>
                  </a:lnTo>
                  <a:lnTo>
                    <a:pt x="342265" y="331724"/>
                  </a:lnTo>
                  <a:lnTo>
                    <a:pt x="345313" y="327914"/>
                  </a:lnTo>
                  <a:lnTo>
                    <a:pt x="348234" y="325374"/>
                  </a:lnTo>
                  <a:lnTo>
                    <a:pt x="348234" y="321564"/>
                  </a:lnTo>
                  <a:lnTo>
                    <a:pt x="19685" y="321564"/>
                  </a:lnTo>
                  <a:lnTo>
                    <a:pt x="16637" y="320294"/>
                  </a:lnTo>
                  <a:lnTo>
                    <a:pt x="15112" y="320294"/>
                  </a:lnTo>
                  <a:lnTo>
                    <a:pt x="20788" y="303784"/>
                  </a:lnTo>
                  <a:lnTo>
                    <a:pt x="45759" y="235204"/>
                  </a:lnTo>
                  <a:lnTo>
                    <a:pt x="51435" y="219964"/>
                  </a:lnTo>
                  <a:lnTo>
                    <a:pt x="52959" y="218694"/>
                  </a:lnTo>
                  <a:lnTo>
                    <a:pt x="57531" y="216154"/>
                  </a:lnTo>
                  <a:lnTo>
                    <a:pt x="308864" y="216154"/>
                  </a:lnTo>
                  <a:lnTo>
                    <a:pt x="305343" y="211074"/>
                  </a:lnTo>
                  <a:lnTo>
                    <a:pt x="299656" y="207264"/>
                  </a:lnTo>
                  <a:lnTo>
                    <a:pt x="292540" y="204724"/>
                  </a:lnTo>
                  <a:lnTo>
                    <a:pt x="284734" y="203454"/>
                  </a:lnTo>
                  <a:close/>
                </a:path>
                <a:path w="426085" h="334645">
                  <a:moveTo>
                    <a:pt x="308864" y="216154"/>
                  </a:moveTo>
                  <a:lnTo>
                    <a:pt x="290703" y="216154"/>
                  </a:lnTo>
                  <a:lnTo>
                    <a:pt x="295275" y="218694"/>
                  </a:lnTo>
                  <a:lnTo>
                    <a:pt x="295275" y="219964"/>
                  </a:lnTo>
                  <a:lnTo>
                    <a:pt x="313626" y="269494"/>
                  </a:lnTo>
                  <a:lnTo>
                    <a:pt x="326564" y="303784"/>
                  </a:lnTo>
                  <a:lnTo>
                    <a:pt x="333121" y="320294"/>
                  </a:lnTo>
                  <a:lnTo>
                    <a:pt x="331597" y="320294"/>
                  </a:lnTo>
                  <a:lnTo>
                    <a:pt x="328549" y="321564"/>
                  </a:lnTo>
                  <a:lnTo>
                    <a:pt x="348234" y="321564"/>
                  </a:lnTo>
                  <a:lnTo>
                    <a:pt x="348234" y="320294"/>
                  </a:lnTo>
                  <a:lnTo>
                    <a:pt x="346837" y="317754"/>
                  </a:lnTo>
                  <a:lnTo>
                    <a:pt x="308864" y="216154"/>
                  </a:lnTo>
                  <a:close/>
                </a:path>
                <a:path w="426085" h="334645">
                  <a:moveTo>
                    <a:pt x="196850" y="287274"/>
                  </a:moveTo>
                  <a:lnTo>
                    <a:pt x="149860" y="287274"/>
                  </a:lnTo>
                  <a:lnTo>
                    <a:pt x="142367" y="291084"/>
                  </a:lnTo>
                  <a:lnTo>
                    <a:pt x="142367" y="296164"/>
                  </a:lnTo>
                  <a:lnTo>
                    <a:pt x="140843" y="308864"/>
                  </a:lnTo>
                  <a:lnTo>
                    <a:pt x="140843" y="313944"/>
                  </a:lnTo>
                  <a:lnTo>
                    <a:pt x="148462" y="317754"/>
                  </a:lnTo>
                  <a:lnTo>
                    <a:pt x="198374" y="317754"/>
                  </a:lnTo>
                  <a:lnTo>
                    <a:pt x="207518" y="313944"/>
                  </a:lnTo>
                  <a:lnTo>
                    <a:pt x="207518" y="308864"/>
                  </a:lnTo>
                  <a:lnTo>
                    <a:pt x="205994" y="296164"/>
                  </a:lnTo>
                  <a:lnTo>
                    <a:pt x="205994" y="291084"/>
                  </a:lnTo>
                  <a:lnTo>
                    <a:pt x="196850" y="287274"/>
                  </a:lnTo>
                  <a:close/>
                </a:path>
                <a:path w="426085" h="334645">
                  <a:moveTo>
                    <a:pt x="60579" y="269494"/>
                  </a:moveTo>
                  <a:lnTo>
                    <a:pt x="42418" y="269494"/>
                  </a:lnTo>
                  <a:lnTo>
                    <a:pt x="39370" y="270764"/>
                  </a:lnTo>
                  <a:lnTo>
                    <a:pt x="36322" y="277114"/>
                  </a:lnTo>
                  <a:lnTo>
                    <a:pt x="36322" y="279654"/>
                  </a:lnTo>
                  <a:lnTo>
                    <a:pt x="37846" y="280924"/>
                  </a:lnTo>
                  <a:lnTo>
                    <a:pt x="57531" y="280924"/>
                  </a:lnTo>
                  <a:lnTo>
                    <a:pt x="59055" y="279654"/>
                  </a:lnTo>
                  <a:lnTo>
                    <a:pt x="59055" y="277114"/>
                  </a:lnTo>
                  <a:lnTo>
                    <a:pt x="60579" y="270764"/>
                  </a:lnTo>
                  <a:lnTo>
                    <a:pt x="62103" y="270764"/>
                  </a:lnTo>
                  <a:lnTo>
                    <a:pt x="60579" y="269494"/>
                  </a:lnTo>
                  <a:close/>
                </a:path>
                <a:path w="426085" h="334645">
                  <a:moveTo>
                    <a:pt x="87884" y="269494"/>
                  </a:moveTo>
                  <a:lnTo>
                    <a:pt x="69723" y="269494"/>
                  </a:lnTo>
                  <a:lnTo>
                    <a:pt x="66675" y="270764"/>
                  </a:lnTo>
                  <a:lnTo>
                    <a:pt x="65150" y="277114"/>
                  </a:lnTo>
                  <a:lnTo>
                    <a:pt x="65150" y="279654"/>
                  </a:lnTo>
                  <a:lnTo>
                    <a:pt x="66675" y="280924"/>
                  </a:lnTo>
                  <a:lnTo>
                    <a:pt x="84836" y="280924"/>
                  </a:lnTo>
                  <a:lnTo>
                    <a:pt x="86360" y="279654"/>
                  </a:lnTo>
                  <a:lnTo>
                    <a:pt x="87884" y="277114"/>
                  </a:lnTo>
                  <a:lnTo>
                    <a:pt x="89408" y="270764"/>
                  </a:lnTo>
                  <a:lnTo>
                    <a:pt x="87884" y="269494"/>
                  </a:lnTo>
                  <a:close/>
                </a:path>
                <a:path w="426085" h="334645">
                  <a:moveTo>
                    <a:pt x="115062" y="269494"/>
                  </a:moveTo>
                  <a:lnTo>
                    <a:pt x="96900" y="269494"/>
                  </a:lnTo>
                  <a:lnTo>
                    <a:pt x="93853" y="270764"/>
                  </a:lnTo>
                  <a:lnTo>
                    <a:pt x="92329" y="277114"/>
                  </a:lnTo>
                  <a:lnTo>
                    <a:pt x="92329" y="279654"/>
                  </a:lnTo>
                  <a:lnTo>
                    <a:pt x="93853" y="280924"/>
                  </a:lnTo>
                  <a:lnTo>
                    <a:pt x="113537" y="280924"/>
                  </a:lnTo>
                  <a:lnTo>
                    <a:pt x="115062" y="279654"/>
                  </a:lnTo>
                  <a:lnTo>
                    <a:pt x="115062" y="277114"/>
                  </a:lnTo>
                  <a:lnTo>
                    <a:pt x="116586" y="270764"/>
                  </a:lnTo>
                  <a:lnTo>
                    <a:pt x="115062" y="269494"/>
                  </a:lnTo>
                  <a:close/>
                </a:path>
                <a:path w="426085" h="334645">
                  <a:moveTo>
                    <a:pt x="142367" y="269494"/>
                  </a:moveTo>
                  <a:lnTo>
                    <a:pt x="124206" y="269494"/>
                  </a:lnTo>
                  <a:lnTo>
                    <a:pt x="121158" y="270764"/>
                  </a:lnTo>
                  <a:lnTo>
                    <a:pt x="121158" y="279654"/>
                  </a:lnTo>
                  <a:lnTo>
                    <a:pt x="122682" y="280924"/>
                  </a:lnTo>
                  <a:lnTo>
                    <a:pt x="140843" y="280924"/>
                  </a:lnTo>
                  <a:lnTo>
                    <a:pt x="142367" y="279654"/>
                  </a:lnTo>
                  <a:lnTo>
                    <a:pt x="143891" y="277114"/>
                  </a:lnTo>
                  <a:lnTo>
                    <a:pt x="143891" y="270764"/>
                  </a:lnTo>
                  <a:lnTo>
                    <a:pt x="142367" y="269494"/>
                  </a:lnTo>
                  <a:close/>
                </a:path>
                <a:path w="426085" h="334645">
                  <a:moveTo>
                    <a:pt x="169672" y="269494"/>
                  </a:moveTo>
                  <a:lnTo>
                    <a:pt x="151384" y="269494"/>
                  </a:lnTo>
                  <a:lnTo>
                    <a:pt x="149860" y="270764"/>
                  </a:lnTo>
                  <a:lnTo>
                    <a:pt x="148462" y="277114"/>
                  </a:lnTo>
                  <a:lnTo>
                    <a:pt x="148462" y="279654"/>
                  </a:lnTo>
                  <a:lnTo>
                    <a:pt x="149860" y="280924"/>
                  </a:lnTo>
                  <a:lnTo>
                    <a:pt x="169672" y="280924"/>
                  </a:lnTo>
                  <a:lnTo>
                    <a:pt x="171069" y="279654"/>
                  </a:lnTo>
                  <a:lnTo>
                    <a:pt x="171069" y="270764"/>
                  </a:lnTo>
                  <a:lnTo>
                    <a:pt x="169672" y="269494"/>
                  </a:lnTo>
                  <a:close/>
                </a:path>
                <a:path w="426085" h="334645">
                  <a:moveTo>
                    <a:pt x="196850" y="269494"/>
                  </a:moveTo>
                  <a:lnTo>
                    <a:pt x="178689" y="269494"/>
                  </a:lnTo>
                  <a:lnTo>
                    <a:pt x="177165" y="270764"/>
                  </a:lnTo>
                  <a:lnTo>
                    <a:pt x="177165" y="279654"/>
                  </a:lnTo>
                  <a:lnTo>
                    <a:pt x="178689" y="280924"/>
                  </a:lnTo>
                  <a:lnTo>
                    <a:pt x="196850" y="280924"/>
                  </a:lnTo>
                  <a:lnTo>
                    <a:pt x="199898" y="279654"/>
                  </a:lnTo>
                  <a:lnTo>
                    <a:pt x="198374" y="277114"/>
                  </a:lnTo>
                  <a:lnTo>
                    <a:pt x="198374" y="270764"/>
                  </a:lnTo>
                  <a:lnTo>
                    <a:pt x="196850" y="269494"/>
                  </a:lnTo>
                  <a:close/>
                </a:path>
                <a:path w="426085" h="334645">
                  <a:moveTo>
                    <a:pt x="224155" y="269494"/>
                  </a:moveTo>
                  <a:lnTo>
                    <a:pt x="205994" y="269494"/>
                  </a:lnTo>
                  <a:lnTo>
                    <a:pt x="204470" y="270764"/>
                  </a:lnTo>
                  <a:lnTo>
                    <a:pt x="204470" y="279654"/>
                  </a:lnTo>
                  <a:lnTo>
                    <a:pt x="205994" y="280924"/>
                  </a:lnTo>
                  <a:lnTo>
                    <a:pt x="225679" y="280924"/>
                  </a:lnTo>
                  <a:lnTo>
                    <a:pt x="227203" y="279654"/>
                  </a:lnTo>
                  <a:lnTo>
                    <a:pt x="227203" y="277114"/>
                  </a:lnTo>
                  <a:lnTo>
                    <a:pt x="225679" y="270764"/>
                  </a:lnTo>
                  <a:lnTo>
                    <a:pt x="224155" y="269494"/>
                  </a:lnTo>
                  <a:close/>
                </a:path>
                <a:path w="426085" h="334645">
                  <a:moveTo>
                    <a:pt x="251333" y="269494"/>
                  </a:moveTo>
                  <a:lnTo>
                    <a:pt x="233172" y="269494"/>
                  </a:lnTo>
                  <a:lnTo>
                    <a:pt x="231648" y="270764"/>
                  </a:lnTo>
                  <a:lnTo>
                    <a:pt x="233172" y="277114"/>
                  </a:lnTo>
                  <a:lnTo>
                    <a:pt x="233172" y="279654"/>
                  </a:lnTo>
                  <a:lnTo>
                    <a:pt x="234696" y="280924"/>
                  </a:lnTo>
                  <a:lnTo>
                    <a:pt x="254381" y="280924"/>
                  </a:lnTo>
                  <a:lnTo>
                    <a:pt x="255905" y="279654"/>
                  </a:lnTo>
                  <a:lnTo>
                    <a:pt x="254381" y="277114"/>
                  </a:lnTo>
                  <a:lnTo>
                    <a:pt x="252857" y="270764"/>
                  </a:lnTo>
                  <a:lnTo>
                    <a:pt x="251333" y="269494"/>
                  </a:lnTo>
                  <a:close/>
                </a:path>
                <a:path w="426085" h="334645">
                  <a:moveTo>
                    <a:pt x="278638" y="269494"/>
                  </a:moveTo>
                  <a:lnTo>
                    <a:pt x="260477" y="269494"/>
                  </a:lnTo>
                  <a:lnTo>
                    <a:pt x="258953" y="270764"/>
                  </a:lnTo>
                  <a:lnTo>
                    <a:pt x="260477" y="277114"/>
                  </a:lnTo>
                  <a:lnTo>
                    <a:pt x="260477" y="279654"/>
                  </a:lnTo>
                  <a:lnTo>
                    <a:pt x="263525" y="280924"/>
                  </a:lnTo>
                  <a:lnTo>
                    <a:pt x="281686" y="280924"/>
                  </a:lnTo>
                  <a:lnTo>
                    <a:pt x="283210" y="279654"/>
                  </a:lnTo>
                  <a:lnTo>
                    <a:pt x="283210" y="277114"/>
                  </a:lnTo>
                  <a:lnTo>
                    <a:pt x="281686" y="270764"/>
                  </a:lnTo>
                  <a:lnTo>
                    <a:pt x="280162" y="270764"/>
                  </a:lnTo>
                  <a:lnTo>
                    <a:pt x="278638" y="269494"/>
                  </a:lnTo>
                  <a:close/>
                </a:path>
                <a:path w="426085" h="334645">
                  <a:moveTo>
                    <a:pt x="305943" y="269494"/>
                  </a:moveTo>
                  <a:lnTo>
                    <a:pt x="287782" y="269494"/>
                  </a:lnTo>
                  <a:lnTo>
                    <a:pt x="286258" y="270764"/>
                  </a:lnTo>
                  <a:lnTo>
                    <a:pt x="289179" y="277114"/>
                  </a:lnTo>
                  <a:lnTo>
                    <a:pt x="289179" y="279654"/>
                  </a:lnTo>
                  <a:lnTo>
                    <a:pt x="290703" y="280924"/>
                  </a:lnTo>
                  <a:lnTo>
                    <a:pt x="310388" y="280924"/>
                  </a:lnTo>
                  <a:lnTo>
                    <a:pt x="311912" y="279654"/>
                  </a:lnTo>
                  <a:lnTo>
                    <a:pt x="310388" y="277114"/>
                  </a:lnTo>
                  <a:lnTo>
                    <a:pt x="308864" y="270764"/>
                  </a:lnTo>
                  <a:lnTo>
                    <a:pt x="305943" y="269494"/>
                  </a:lnTo>
                  <a:close/>
                </a:path>
                <a:path w="426085" h="334645">
                  <a:moveTo>
                    <a:pt x="63627" y="255524"/>
                  </a:moveTo>
                  <a:lnTo>
                    <a:pt x="46990" y="255524"/>
                  </a:lnTo>
                  <a:lnTo>
                    <a:pt x="43942" y="256794"/>
                  </a:lnTo>
                  <a:lnTo>
                    <a:pt x="43942" y="258064"/>
                  </a:lnTo>
                  <a:lnTo>
                    <a:pt x="40894" y="264414"/>
                  </a:lnTo>
                  <a:lnTo>
                    <a:pt x="40894" y="265684"/>
                  </a:lnTo>
                  <a:lnTo>
                    <a:pt x="63627" y="265684"/>
                  </a:lnTo>
                  <a:lnTo>
                    <a:pt x="63627" y="264414"/>
                  </a:lnTo>
                  <a:lnTo>
                    <a:pt x="65150" y="258064"/>
                  </a:lnTo>
                  <a:lnTo>
                    <a:pt x="65150" y="256794"/>
                  </a:lnTo>
                  <a:lnTo>
                    <a:pt x="63627" y="255524"/>
                  </a:lnTo>
                  <a:close/>
                </a:path>
                <a:path w="426085" h="334645">
                  <a:moveTo>
                    <a:pt x="90805" y="255524"/>
                  </a:moveTo>
                  <a:lnTo>
                    <a:pt x="72644" y="255524"/>
                  </a:lnTo>
                  <a:lnTo>
                    <a:pt x="71120" y="256794"/>
                  </a:lnTo>
                  <a:lnTo>
                    <a:pt x="71120" y="258064"/>
                  </a:lnTo>
                  <a:lnTo>
                    <a:pt x="68199" y="264414"/>
                  </a:lnTo>
                  <a:lnTo>
                    <a:pt x="68199" y="265684"/>
                  </a:lnTo>
                  <a:lnTo>
                    <a:pt x="89408" y="265684"/>
                  </a:lnTo>
                  <a:lnTo>
                    <a:pt x="90805" y="264414"/>
                  </a:lnTo>
                  <a:lnTo>
                    <a:pt x="92329" y="258064"/>
                  </a:lnTo>
                  <a:lnTo>
                    <a:pt x="92329" y="256794"/>
                  </a:lnTo>
                  <a:lnTo>
                    <a:pt x="90805" y="255524"/>
                  </a:lnTo>
                  <a:close/>
                </a:path>
                <a:path w="426085" h="334645">
                  <a:moveTo>
                    <a:pt x="116586" y="255524"/>
                  </a:moveTo>
                  <a:lnTo>
                    <a:pt x="98425" y="255524"/>
                  </a:lnTo>
                  <a:lnTo>
                    <a:pt x="96900" y="256794"/>
                  </a:lnTo>
                  <a:lnTo>
                    <a:pt x="96900" y="258064"/>
                  </a:lnTo>
                  <a:lnTo>
                    <a:pt x="95377" y="264414"/>
                  </a:lnTo>
                  <a:lnTo>
                    <a:pt x="95377" y="265684"/>
                  </a:lnTo>
                  <a:lnTo>
                    <a:pt x="116586" y="265684"/>
                  </a:lnTo>
                  <a:lnTo>
                    <a:pt x="116586" y="264414"/>
                  </a:lnTo>
                  <a:lnTo>
                    <a:pt x="118110" y="258064"/>
                  </a:lnTo>
                  <a:lnTo>
                    <a:pt x="118110" y="256794"/>
                  </a:lnTo>
                  <a:lnTo>
                    <a:pt x="116586" y="255524"/>
                  </a:lnTo>
                  <a:close/>
                </a:path>
                <a:path w="426085" h="334645">
                  <a:moveTo>
                    <a:pt x="143891" y="255524"/>
                  </a:moveTo>
                  <a:lnTo>
                    <a:pt x="125730" y="255524"/>
                  </a:lnTo>
                  <a:lnTo>
                    <a:pt x="124206" y="256794"/>
                  </a:lnTo>
                  <a:lnTo>
                    <a:pt x="124206" y="258064"/>
                  </a:lnTo>
                  <a:lnTo>
                    <a:pt x="122682" y="264414"/>
                  </a:lnTo>
                  <a:lnTo>
                    <a:pt x="122682" y="265684"/>
                  </a:lnTo>
                  <a:lnTo>
                    <a:pt x="143891" y="265684"/>
                  </a:lnTo>
                  <a:lnTo>
                    <a:pt x="143891" y="264414"/>
                  </a:lnTo>
                  <a:lnTo>
                    <a:pt x="145415" y="258064"/>
                  </a:lnTo>
                  <a:lnTo>
                    <a:pt x="145415" y="256794"/>
                  </a:lnTo>
                  <a:lnTo>
                    <a:pt x="143891" y="255524"/>
                  </a:lnTo>
                  <a:close/>
                </a:path>
                <a:path w="426085" h="334645">
                  <a:moveTo>
                    <a:pt x="169672" y="255524"/>
                  </a:moveTo>
                  <a:lnTo>
                    <a:pt x="151384" y="255524"/>
                  </a:lnTo>
                  <a:lnTo>
                    <a:pt x="149860" y="256794"/>
                  </a:lnTo>
                  <a:lnTo>
                    <a:pt x="149860" y="265684"/>
                  </a:lnTo>
                  <a:lnTo>
                    <a:pt x="171069" y="265684"/>
                  </a:lnTo>
                  <a:lnTo>
                    <a:pt x="171069" y="256794"/>
                  </a:lnTo>
                  <a:lnTo>
                    <a:pt x="169672" y="255524"/>
                  </a:lnTo>
                  <a:close/>
                </a:path>
                <a:path w="426085" h="334645">
                  <a:moveTo>
                    <a:pt x="195325" y="255524"/>
                  </a:moveTo>
                  <a:lnTo>
                    <a:pt x="178689" y="255524"/>
                  </a:lnTo>
                  <a:lnTo>
                    <a:pt x="177165" y="256794"/>
                  </a:lnTo>
                  <a:lnTo>
                    <a:pt x="177165" y="265684"/>
                  </a:lnTo>
                  <a:lnTo>
                    <a:pt x="198374" y="265684"/>
                  </a:lnTo>
                  <a:lnTo>
                    <a:pt x="198374" y="256794"/>
                  </a:lnTo>
                  <a:lnTo>
                    <a:pt x="195325" y="255524"/>
                  </a:lnTo>
                  <a:close/>
                </a:path>
                <a:path w="426085" h="334645">
                  <a:moveTo>
                    <a:pt x="222631" y="255524"/>
                  </a:moveTo>
                  <a:lnTo>
                    <a:pt x="204470" y="255524"/>
                  </a:lnTo>
                  <a:lnTo>
                    <a:pt x="202946" y="256794"/>
                  </a:lnTo>
                  <a:lnTo>
                    <a:pt x="202946" y="264414"/>
                  </a:lnTo>
                  <a:lnTo>
                    <a:pt x="204470" y="265684"/>
                  </a:lnTo>
                  <a:lnTo>
                    <a:pt x="225679" y="265684"/>
                  </a:lnTo>
                  <a:lnTo>
                    <a:pt x="225679" y="264414"/>
                  </a:lnTo>
                  <a:lnTo>
                    <a:pt x="224155" y="258064"/>
                  </a:lnTo>
                  <a:lnTo>
                    <a:pt x="224155" y="256794"/>
                  </a:lnTo>
                  <a:lnTo>
                    <a:pt x="222631" y="255524"/>
                  </a:lnTo>
                  <a:close/>
                </a:path>
                <a:path w="426085" h="334645">
                  <a:moveTo>
                    <a:pt x="248412" y="255524"/>
                  </a:moveTo>
                  <a:lnTo>
                    <a:pt x="231648" y="255524"/>
                  </a:lnTo>
                  <a:lnTo>
                    <a:pt x="230124" y="256794"/>
                  </a:lnTo>
                  <a:lnTo>
                    <a:pt x="230124" y="265684"/>
                  </a:lnTo>
                  <a:lnTo>
                    <a:pt x="252857" y="265684"/>
                  </a:lnTo>
                  <a:lnTo>
                    <a:pt x="252857" y="264414"/>
                  </a:lnTo>
                  <a:lnTo>
                    <a:pt x="251333" y="258064"/>
                  </a:lnTo>
                  <a:lnTo>
                    <a:pt x="251333" y="256794"/>
                  </a:lnTo>
                  <a:lnTo>
                    <a:pt x="248412" y="255524"/>
                  </a:lnTo>
                  <a:close/>
                </a:path>
                <a:path w="426085" h="334645">
                  <a:moveTo>
                    <a:pt x="275590" y="255524"/>
                  </a:moveTo>
                  <a:lnTo>
                    <a:pt x="257429" y="255524"/>
                  </a:lnTo>
                  <a:lnTo>
                    <a:pt x="255905" y="256794"/>
                  </a:lnTo>
                  <a:lnTo>
                    <a:pt x="255905" y="258064"/>
                  </a:lnTo>
                  <a:lnTo>
                    <a:pt x="257429" y="264414"/>
                  </a:lnTo>
                  <a:lnTo>
                    <a:pt x="257429" y="265684"/>
                  </a:lnTo>
                  <a:lnTo>
                    <a:pt x="280162" y="265684"/>
                  </a:lnTo>
                  <a:lnTo>
                    <a:pt x="278638" y="264414"/>
                  </a:lnTo>
                  <a:lnTo>
                    <a:pt x="277114" y="258064"/>
                  </a:lnTo>
                  <a:lnTo>
                    <a:pt x="277114" y="256794"/>
                  </a:lnTo>
                  <a:lnTo>
                    <a:pt x="275590" y="255524"/>
                  </a:lnTo>
                  <a:close/>
                </a:path>
                <a:path w="426085" h="334645">
                  <a:moveTo>
                    <a:pt x="301371" y="255524"/>
                  </a:moveTo>
                  <a:lnTo>
                    <a:pt x="283210" y="255524"/>
                  </a:lnTo>
                  <a:lnTo>
                    <a:pt x="281686" y="256794"/>
                  </a:lnTo>
                  <a:lnTo>
                    <a:pt x="283210" y="258064"/>
                  </a:lnTo>
                  <a:lnTo>
                    <a:pt x="284734" y="264414"/>
                  </a:lnTo>
                  <a:lnTo>
                    <a:pt x="284734" y="265684"/>
                  </a:lnTo>
                  <a:lnTo>
                    <a:pt x="307467" y="265684"/>
                  </a:lnTo>
                  <a:lnTo>
                    <a:pt x="305943" y="264414"/>
                  </a:lnTo>
                  <a:lnTo>
                    <a:pt x="304419" y="258064"/>
                  </a:lnTo>
                  <a:lnTo>
                    <a:pt x="301371" y="255524"/>
                  </a:lnTo>
                  <a:close/>
                </a:path>
                <a:path w="426085" h="334645">
                  <a:moveTo>
                    <a:pt x="69723" y="241554"/>
                  </a:moveTo>
                  <a:lnTo>
                    <a:pt x="48514" y="241554"/>
                  </a:lnTo>
                  <a:lnTo>
                    <a:pt x="48514" y="244094"/>
                  </a:lnTo>
                  <a:lnTo>
                    <a:pt x="46990" y="250444"/>
                  </a:lnTo>
                  <a:lnTo>
                    <a:pt x="45466" y="251714"/>
                  </a:lnTo>
                  <a:lnTo>
                    <a:pt x="46990" y="252984"/>
                  </a:lnTo>
                  <a:lnTo>
                    <a:pt x="65150" y="252984"/>
                  </a:lnTo>
                  <a:lnTo>
                    <a:pt x="66675" y="251714"/>
                  </a:lnTo>
                  <a:lnTo>
                    <a:pt x="66675" y="250444"/>
                  </a:lnTo>
                  <a:lnTo>
                    <a:pt x="69723" y="244094"/>
                  </a:lnTo>
                  <a:lnTo>
                    <a:pt x="69723" y="241554"/>
                  </a:lnTo>
                  <a:close/>
                </a:path>
                <a:path w="426085" h="334645">
                  <a:moveTo>
                    <a:pt x="95377" y="241554"/>
                  </a:moveTo>
                  <a:lnTo>
                    <a:pt x="74168" y="241554"/>
                  </a:lnTo>
                  <a:lnTo>
                    <a:pt x="74168" y="244094"/>
                  </a:lnTo>
                  <a:lnTo>
                    <a:pt x="72644" y="250444"/>
                  </a:lnTo>
                  <a:lnTo>
                    <a:pt x="72644" y="252984"/>
                  </a:lnTo>
                  <a:lnTo>
                    <a:pt x="90805" y="252984"/>
                  </a:lnTo>
                  <a:lnTo>
                    <a:pt x="93853" y="250444"/>
                  </a:lnTo>
                  <a:lnTo>
                    <a:pt x="95377" y="244094"/>
                  </a:lnTo>
                  <a:lnTo>
                    <a:pt x="95377" y="241554"/>
                  </a:lnTo>
                  <a:close/>
                </a:path>
                <a:path w="426085" h="334645">
                  <a:moveTo>
                    <a:pt x="121158" y="241554"/>
                  </a:moveTo>
                  <a:lnTo>
                    <a:pt x="99949" y="241554"/>
                  </a:lnTo>
                  <a:lnTo>
                    <a:pt x="99949" y="244094"/>
                  </a:lnTo>
                  <a:lnTo>
                    <a:pt x="98425" y="250444"/>
                  </a:lnTo>
                  <a:lnTo>
                    <a:pt x="98425" y="251714"/>
                  </a:lnTo>
                  <a:lnTo>
                    <a:pt x="99949" y="252984"/>
                  </a:lnTo>
                  <a:lnTo>
                    <a:pt x="116586" y="252984"/>
                  </a:lnTo>
                  <a:lnTo>
                    <a:pt x="119634" y="251714"/>
                  </a:lnTo>
                  <a:lnTo>
                    <a:pt x="119634" y="244094"/>
                  </a:lnTo>
                  <a:lnTo>
                    <a:pt x="121158" y="241554"/>
                  </a:lnTo>
                  <a:close/>
                </a:path>
                <a:path w="426085" h="334645">
                  <a:moveTo>
                    <a:pt x="145415" y="241554"/>
                  </a:moveTo>
                  <a:lnTo>
                    <a:pt x="125730" y="241554"/>
                  </a:lnTo>
                  <a:lnTo>
                    <a:pt x="125730" y="244094"/>
                  </a:lnTo>
                  <a:lnTo>
                    <a:pt x="124206" y="250444"/>
                  </a:lnTo>
                  <a:lnTo>
                    <a:pt x="124206" y="251714"/>
                  </a:lnTo>
                  <a:lnTo>
                    <a:pt x="125730" y="252984"/>
                  </a:lnTo>
                  <a:lnTo>
                    <a:pt x="143891" y="252984"/>
                  </a:lnTo>
                  <a:lnTo>
                    <a:pt x="145415" y="251714"/>
                  </a:lnTo>
                  <a:lnTo>
                    <a:pt x="145415" y="241554"/>
                  </a:lnTo>
                  <a:close/>
                </a:path>
                <a:path w="426085" h="334645">
                  <a:moveTo>
                    <a:pt x="171069" y="241554"/>
                  </a:moveTo>
                  <a:lnTo>
                    <a:pt x="151384" y="241554"/>
                  </a:lnTo>
                  <a:lnTo>
                    <a:pt x="151384" y="244094"/>
                  </a:lnTo>
                  <a:lnTo>
                    <a:pt x="149860" y="250444"/>
                  </a:lnTo>
                  <a:lnTo>
                    <a:pt x="149860" y="251714"/>
                  </a:lnTo>
                  <a:lnTo>
                    <a:pt x="151384" y="252984"/>
                  </a:lnTo>
                  <a:lnTo>
                    <a:pt x="169672" y="252984"/>
                  </a:lnTo>
                  <a:lnTo>
                    <a:pt x="171069" y="251714"/>
                  </a:lnTo>
                  <a:lnTo>
                    <a:pt x="171069" y="241554"/>
                  </a:lnTo>
                  <a:close/>
                </a:path>
                <a:path w="426085" h="334645">
                  <a:moveTo>
                    <a:pt x="196850" y="241554"/>
                  </a:moveTo>
                  <a:lnTo>
                    <a:pt x="177165" y="241554"/>
                  </a:lnTo>
                  <a:lnTo>
                    <a:pt x="177165" y="251714"/>
                  </a:lnTo>
                  <a:lnTo>
                    <a:pt x="178689" y="252984"/>
                  </a:lnTo>
                  <a:lnTo>
                    <a:pt x="195325" y="252984"/>
                  </a:lnTo>
                  <a:lnTo>
                    <a:pt x="196850" y="251714"/>
                  </a:lnTo>
                  <a:lnTo>
                    <a:pt x="196850" y="241554"/>
                  </a:lnTo>
                  <a:close/>
                </a:path>
                <a:path w="426085" h="334645">
                  <a:moveTo>
                    <a:pt x="222631" y="241554"/>
                  </a:moveTo>
                  <a:lnTo>
                    <a:pt x="201422" y="241554"/>
                  </a:lnTo>
                  <a:lnTo>
                    <a:pt x="201422" y="244094"/>
                  </a:lnTo>
                  <a:lnTo>
                    <a:pt x="202946" y="250444"/>
                  </a:lnTo>
                  <a:lnTo>
                    <a:pt x="202946" y="251714"/>
                  </a:lnTo>
                  <a:lnTo>
                    <a:pt x="204470" y="252984"/>
                  </a:lnTo>
                  <a:lnTo>
                    <a:pt x="222631" y="252984"/>
                  </a:lnTo>
                  <a:lnTo>
                    <a:pt x="224155" y="251714"/>
                  </a:lnTo>
                  <a:lnTo>
                    <a:pt x="224155" y="250444"/>
                  </a:lnTo>
                  <a:lnTo>
                    <a:pt x="222631" y="244094"/>
                  </a:lnTo>
                  <a:lnTo>
                    <a:pt x="222631" y="241554"/>
                  </a:lnTo>
                  <a:close/>
                </a:path>
                <a:path w="426085" h="334645">
                  <a:moveTo>
                    <a:pt x="248412" y="241554"/>
                  </a:moveTo>
                  <a:lnTo>
                    <a:pt x="227203" y="241554"/>
                  </a:lnTo>
                  <a:lnTo>
                    <a:pt x="227203" y="244094"/>
                  </a:lnTo>
                  <a:lnTo>
                    <a:pt x="228727" y="250444"/>
                  </a:lnTo>
                  <a:lnTo>
                    <a:pt x="228727" y="251714"/>
                  </a:lnTo>
                  <a:lnTo>
                    <a:pt x="230124" y="252984"/>
                  </a:lnTo>
                  <a:lnTo>
                    <a:pt x="248412" y="252984"/>
                  </a:lnTo>
                  <a:lnTo>
                    <a:pt x="249809" y="251714"/>
                  </a:lnTo>
                  <a:lnTo>
                    <a:pt x="249809" y="250444"/>
                  </a:lnTo>
                  <a:lnTo>
                    <a:pt x="248412" y="244094"/>
                  </a:lnTo>
                  <a:lnTo>
                    <a:pt x="248412" y="241554"/>
                  </a:lnTo>
                  <a:close/>
                </a:path>
                <a:path w="426085" h="334645">
                  <a:moveTo>
                    <a:pt x="272542" y="241554"/>
                  </a:moveTo>
                  <a:lnTo>
                    <a:pt x="252857" y="241554"/>
                  </a:lnTo>
                  <a:lnTo>
                    <a:pt x="252857" y="244094"/>
                  </a:lnTo>
                  <a:lnTo>
                    <a:pt x="254381" y="250444"/>
                  </a:lnTo>
                  <a:lnTo>
                    <a:pt x="254381" y="251714"/>
                  </a:lnTo>
                  <a:lnTo>
                    <a:pt x="257429" y="252984"/>
                  </a:lnTo>
                  <a:lnTo>
                    <a:pt x="274066" y="252984"/>
                  </a:lnTo>
                  <a:lnTo>
                    <a:pt x="275590" y="251714"/>
                  </a:lnTo>
                  <a:lnTo>
                    <a:pt x="275590" y="250444"/>
                  </a:lnTo>
                  <a:lnTo>
                    <a:pt x="274066" y="244094"/>
                  </a:lnTo>
                  <a:lnTo>
                    <a:pt x="272542" y="241554"/>
                  </a:lnTo>
                  <a:close/>
                </a:path>
                <a:path w="426085" h="334645">
                  <a:moveTo>
                    <a:pt x="298323" y="241554"/>
                  </a:moveTo>
                  <a:lnTo>
                    <a:pt x="278638" y="241554"/>
                  </a:lnTo>
                  <a:lnTo>
                    <a:pt x="278638" y="244094"/>
                  </a:lnTo>
                  <a:lnTo>
                    <a:pt x="280162" y="250444"/>
                  </a:lnTo>
                  <a:lnTo>
                    <a:pt x="283210" y="252984"/>
                  </a:lnTo>
                  <a:lnTo>
                    <a:pt x="301371" y="252984"/>
                  </a:lnTo>
                  <a:lnTo>
                    <a:pt x="301371" y="250444"/>
                  </a:lnTo>
                  <a:lnTo>
                    <a:pt x="299847" y="244094"/>
                  </a:lnTo>
                  <a:lnTo>
                    <a:pt x="298323" y="241554"/>
                  </a:lnTo>
                  <a:close/>
                </a:path>
                <a:path w="426085" h="334645">
                  <a:moveTo>
                    <a:pt x="72644" y="227584"/>
                  </a:moveTo>
                  <a:lnTo>
                    <a:pt x="56007" y="227584"/>
                  </a:lnTo>
                  <a:lnTo>
                    <a:pt x="52959" y="230124"/>
                  </a:lnTo>
                  <a:lnTo>
                    <a:pt x="51435" y="237744"/>
                  </a:lnTo>
                  <a:lnTo>
                    <a:pt x="50037" y="237744"/>
                  </a:lnTo>
                  <a:lnTo>
                    <a:pt x="51435" y="239014"/>
                  </a:lnTo>
                  <a:lnTo>
                    <a:pt x="69723" y="239014"/>
                  </a:lnTo>
                  <a:lnTo>
                    <a:pt x="71120" y="237744"/>
                  </a:lnTo>
                  <a:lnTo>
                    <a:pt x="72644" y="230124"/>
                  </a:lnTo>
                  <a:lnTo>
                    <a:pt x="72644" y="227584"/>
                  </a:lnTo>
                  <a:close/>
                </a:path>
                <a:path w="426085" h="334645">
                  <a:moveTo>
                    <a:pt x="96900" y="227584"/>
                  </a:moveTo>
                  <a:lnTo>
                    <a:pt x="80264" y="227584"/>
                  </a:lnTo>
                  <a:lnTo>
                    <a:pt x="78740" y="228854"/>
                  </a:lnTo>
                  <a:lnTo>
                    <a:pt x="78740" y="230124"/>
                  </a:lnTo>
                  <a:lnTo>
                    <a:pt x="75692" y="237744"/>
                  </a:lnTo>
                  <a:lnTo>
                    <a:pt x="77216" y="239014"/>
                  </a:lnTo>
                  <a:lnTo>
                    <a:pt x="93853" y="239014"/>
                  </a:lnTo>
                  <a:lnTo>
                    <a:pt x="95377" y="237744"/>
                  </a:lnTo>
                  <a:lnTo>
                    <a:pt x="98425" y="230124"/>
                  </a:lnTo>
                  <a:lnTo>
                    <a:pt x="98425" y="228854"/>
                  </a:lnTo>
                  <a:lnTo>
                    <a:pt x="96900" y="227584"/>
                  </a:lnTo>
                  <a:close/>
                </a:path>
                <a:path w="426085" h="334645">
                  <a:moveTo>
                    <a:pt x="121158" y="227584"/>
                  </a:moveTo>
                  <a:lnTo>
                    <a:pt x="104521" y="227584"/>
                  </a:lnTo>
                  <a:lnTo>
                    <a:pt x="102997" y="228854"/>
                  </a:lnTo>
                  <a:lnTo>
                    <a:pt x="102997" y="230124"/>
                  </a:lnTo>
                  <a:lnTo>
                    <a:pt x="101473" y="237744"/>
                  </a:lnTo>
                  <a:lnTo>
                    <a:pt x="102997" y="239014"/>
                  </a:lnTo>
                  <a:lnTo>
                    <a:pt x="119634" y="239014"/>
                  </a:lnTo>
                  <a:lnTo>
                    <a:pt x="121158" y="237744"/>
                  </a:lnTo>
                  <a:lnTo>
                    <a:pt x="122682" y="230124"/>
                  </a:lnTo>
                  <a:lnTo>
                    <a:pt x="122682" y="228854"/>
                  </a:lnTo>
                  <a:lnTo>
                    <a:pt x="121158" y="227584"/>
                  </a:lnTo>
                  <a:close/>
                </a:path>
                <a:path w="426085" h="334645">
                  <a:moveTo>
                    <a:pt x="145415" y="227584"/>
                  </a:moveTo>
                  <a:lnTo>
                    <a:pt x="128778" y="227584"/>
                  </a:lnTo>
                  <a:lnTo>
                    <a:pt x="127254" y="228854"/>
                  </a:lnTo>
                  <a:lnTo>
                    <a:pt x="127254" y="230124"/>
                  </a:lnTo>
                  <a:lnTo>
                    <a:pt x="125730" y="237744"/>
                  </a:lnTo>
                  <a:lnTo>
                    <a:pt x="127254" y="239014"/>
                  </a:lnTo>
                  <a:lnTo>
                    <a:pt x="143891" y="239014"/>
                  </a:lnTo>
                  <a:lnTo>
                    <a:pt x="146939" y="237744"/>
                  </a:lnTo>
                  <a:lnTo>
                    <a:pt x="146939" y="228854"/>
                  </a:lnTo>
                  <a:lnTo>
                    <a:pt x="145415" y="227584"/>
                  </a:lnTo>
                  <a:close/>
                </a:path>
                <a:path w="426085" h="334645">
                  <a:moveTo>
                    <a:pt x="169672" y="227584"/>
                  </a:moveTo>
                  <a:lnTo>
                    <a:pt x="152908" y="227584"/>
                  </a:lnTo>
                  <a:lnTo>
                    <a:pt x="151384" y="228854"/>
                  </a:lnTo>
                  <a:lnTo>
                    <a:pt x="151384" y="237744"/>
                  </a:lnTo>
                  <a:lnTo>
                    <a:pt x="152908" y="239014"/>
                  </a:lnTo>
                  <a:lnTo>
                    <a:pt x="169672" y="239014"/>
                  </a:lnTo>
                  <a:lnTo>
                    <a:pt x="171069" y="237744"/>
                  </a:lnTo>
                  <a:lnTo>
                    <a:pt x="171069" y="228854"/>
                  </a:lnTo>
                  <a:lnTo>
                    <a:pt x="169672" y="227584"/>
                  </a:lnTo>
                  <a:close/>
                </a:path>
                <a:path w="426085" h="334645">
                  <a:moveTo>
                    <a:pt x="193802" y="227584"/>
                  </a:moveTo>
                  <a:lnTo>
                    <a:pt x="177165" y="227584"/>
                  </a:lnTo>
                  <a:lnTo>
                    <a:pt x="175641" y="228854"/>
                  </a:lnTo>
                  <a:lnTo>
                    <a:pt x="175641" y="230124"/>
                  </a:lnTo>
                  <a:lnTo>
                    <a:pt x="177165" y="237744"/>
                  </a:lnTo>
                  <a:lnTo>
                    <a:pt x="178689" y="239014"/>
                  </a:lnTo>
                  <a:lnTo>
                    <a:pt x="195325" y="239014"/>
                  </a:lnTo>
                  <a:lnTo>
                    <a:pt x="196850" y="237744"/>
                  </a:lnTo>
                  <a:lnTo>
                    <a:pt x="195325" y="230124"/>
                  </a:lnTo>
                  <a:lnTo>
                    <a:pt x="195325" y="228854"/>
                  </a:lnTo>
                  <a:lnTo>
                    <a:pt x="193802" y="227584"/>
                  </a:lnTo>
                  <a:close/>
                </a:path>
                <a:path w="426085" h="334645">
                  <a:moveTo>
                    <a:pt x="219583" y="227584"/>
                  </a:moveTo>
                  <a:lnTo>
                    <a:pt x="202946" y="227584"/>
                  </a:lnTo>
                  <a:lnTo>
                    <a:pt x="201422" y="228854"/>
                  </a:lnTo>
                  <a:lnTo>
                    <a:pt x="201422" y="237744"/>
                  </a:lnTo>
                  <a:lnTo>
                    <a:pt x="202946" y="239014"/>
                  </a:lnTo>
                  <a:lnTo>
                    <a:pt x="219583" y="239014"/>
                  </a:lnTo>
                  <a:lnTo>
                    <a:pt x="221107" y="237744"/>
                  </a:lnTo>
                  <a:lnTo>
                    <a:pt x="221107" y="228854"/>
                  </a:lnTo>
                  <a:lnTo>
                    <a:pt x="219583" y="227584"/>
                  </a:lnTo>
                  <a:close/>
                </a:path>
                <a:path w="426085" h="334645">
                  <a:moveTo>
                    <a:pt x="243840" y="227584"/>
                  </a:moveTo>
                  <a:lnTo>
                    <a:pt x="227203" y="227584"/>
                  </a:lnTo>
                  <a:lnTo>
                    <a:pt x="225679" y="228854"/>
                  </a:lnTo>
                  <a:lnTo>
                    <a:pt x="225679" y="230124"/>
                  </a:lnTo>
                  <a:lnTo>
                    <a:pt x="227203" y="237744"/>
                  </a:lnTo>
                  <a:lnTo>
                    <a:pt x="228727" y="239014"/>
                  </a:lnTo>
                  <a:lnTo>
                    <a:pt x="245364" y="239014"/>
                  </a:lnTo>
                  <a:lnTo>
                    <a:pt x="246887" y="237744"/>
                  </a:lnTo>
                  <a:lnTo>
                    <a:pt x="245364" y="230124"/>
                  </a:lnTo>
                  <a:lnTo>
                    <a:pt x="245364" y="228854"/>
                  </a:lnTo>
                  <a:lnTo>
                    <a:pt x="243840" y="227584"/>
                  </a:lnTo>
                  <a:close/>
                </a:path>
                <a:path w="426085" h="334645">
                  <a:moveTo>
                    <a:pt x="268097" y="227584"/>
                  </a:moveTo>
                  <a:lnTo>
                    <a:pt x="251333" y="227584"/>
                  </a:lnTo>
                  <a:lnTo>
                    <a:pt x="249809" y="228854"/>
                  </a:lnTo>
                  <a:lnTo>
                    <a:pt x="249809" y="230124"/>
                  </a:lnTo>
                  <a:lnTo>
                    <a:pt x="251333" y="237744"/>
                  </a:lnTo>
                  <a:lnTo>
                    <a:pt x="254381" y="239014"/>
                  </a:lnTo>
                  <a:lnTo>
                    <a:pt x="271018" y="239014"/>
                  </a:lnTo>
                  <a:lnTo>
                    <a:pt x="272542" y="237744"/>
                  </a:lnTo>
                  <a:lnTo>
                    <a:pt x="269494" y="230124"/>
                  </a:lnTo>
                  <a:lnTo>
                    <a:pt x="269494" y="228854"/>
                  </a:lnTo>
                  <a:lnTo>
                    <a:pt x="268097" y="227584"/>
                  </a:lnTo>
                  <a:close/>
                </a:path>
                <a:path w="426085" h="334645">
                  <a:moveTo>
                    <a:pt x="292227" y="227584"/>
                  </a:moveTo>
                  <a:lnTo>
                    <a:pt x="275590" y="227584"/>
                  </a:lnTo>
                  <a:lnTo>
                    <a:pt x="274066" y="228854"/>
                  </a:lnTo>
                  <a:lnTo>
                    <a:pt x="274066" y="230124"/>
                  </a:lnTo>
                  <a:lnTo>
                    <a:pt x="277114" y="237744"/>
                  </a:lnTo>
                  <a:lnTo>
                    <a:pt x="278638" y="239014"/>
                  </a:lnTo>
                  <a:lnTo>
                    <a:pt x="295275" y="239014"/>
                  </a:lnTo>
                  <a:lnTo>
                    <a:pt x="296799" y="237744"/>
                  </a:lnTo>
                  <a:lnTo>
                    <a:pt x="293750" y="230124"/>
                  </a:lnTo>
                  <a:lnTo>
                    <a:pt x="293750" y="228854"/>
                  </a:lnTo>
                  <a:lnTo>
                    <a:pt x="292227" y="227584"/>
                  </a:lnTo>
                  <a:close/>
                </a:path>
                <a:path w="426085" h="334645">
                  <a:moveTo>
                    <a:pt x="386207" y="44323"/>
                  </a:moveTo>
                  <a:lnTo>
                    <a:pt x="383159" y="44323"/>
                  </a:lnTo>
                  <a:lnTo>
                    <a:pt x="380111" y="45720"/>
                  </a:lnTo>
                  <a:lnTo>
                    <a:pt x="378587" y="48514"/>
                  </a:lnTo>
                  <a:lnTo>
                    <a:pt x="378587" y="51435"/>
                  </a:lnTo>
                  <a:lnTo>
                    <a:pt x="381635" y="52832"/>
                  </a:lnTo>
                  <a:lnTo>
                    <a:pt x="405780" y="84718"/>
                  </a:lnTo>
                  <a:lnTo>
                    <a:pt x="414591" y="121713"/>
                  </a:lnTo>
                  <a:lnTo>
                    <a:pt x="408066" y="159256"/>
                  </a:lnTo>
                  <a:lnTo>
                    <a:pt x="386207" y="192786"/>
                  </a:lnTo>
                  <a:lnTo>
                    <a:pt x="384683" y="194310"/>
                  </a:lnTo>
                  <a:lnTo>
                    <a:pt x="384683" y="198501"/>
                  </a:lnTo>
                  <a:lnTo>
                    <a:pt x="387604" y="200025"/>
                  </a:lnTo>
                  <a:lnTo>
                    <a:pt x="389128" y="201422"/>
                  </a:lnTo>
                  <a:lnTo>
                    <a:pt x="392175" y="201422"/>
                  </a:lnTo>
                  <a:lnTo>
                    <a:pt x="418877" y="163385"/>
                  </a:lnTo>
                  <a:lnTo>
                    <a:pt x="425577" y="121412"/>
                  </a:lnTo>
                  <a:lnTo>
                    <a:pt x="422435" y="100333"/>
                  </a:lnTo>
                  <a:lnTo>
                    <a:pt x="415305" y="80327"/>
                  </a:lnTo>
                  <a:lnTo>
                    <a:pt x="404199" y="61940"/>
                  </a:lnTo>
                  <a:lnTo>
                    <a:pt x="389128" y="45720"/>
                  </a:lnTo>
                  <a:lnTo>
                    <a:pt x="386207" y="44323"/>
                  </a:lnTo>
                  <a:close/>
                </a:path>
                <a:path w="426085" h="334645">
                  <a:moveTo>
                    <a:pt x="367919" y="62865"/>
                  </a:moveTo>
                  <a:lnTo>
                    <a:pt x="364998" y="62865"/>
                  </a:lnTo>
                  <a:lnTo>
                    <a:pt x="361950" y="64262"/>
                  </a:lnTo>
                  <a:lnTo>
                    <a:pt x="360425" y="67056"/>
                  </a:lnTo>
                  <a:lnTo>
                    <a:pt x="360425" y="69977"/>
                  </a:lnTo>
                  <a:lnTo>
                    <a:pt x="363474" y="71374"/>
                  </a:lnTo>
                  <a:lnTo>
                    <a:pt x="373620" y="82661"/>
                  </a:lnTo>
                  <a:lnTo>
                    <a:pt x="381206" y="94996"/>
                  </a:lnTo>
                  <a:lnTo>
                    <a:pt x="385958" y="108378"/>
                  </a:lnTo>
                  <a:lnTo>
                    <a:pt x="387444" y="121412"/>
                  </a:lnTo>
                  <a:lnTo>
                    <a:pt x="387556" y="124206"/>
                  </a:lnTo>
                  <a:lnTo>
                    <a:pt x="387099" y="137529"/>
                  </a:lnTo>
                  <a:lnTo>
                    <a:pt x="383476" y="151415"/>
                  </a:lnTo>
                  <a:lnTo>
                    <a:pt x="376995" y="164207"/>
                  </a:lnTo>
                  <a:lnTo>
                    <a:pt x="367919" y="175641"/>
                  </a:lnTo>
                  <a:lnTo>
                    <a:pt x="364998" y="177165"/>
                  </a:lnTo>
                  <a:lnTo>
                    <a:pt x="364998" y="181356"/>
                  </a:lnTo>
                  <a:lnTo>
                    <a:pt x="367919" y="182880"/>
                  </a:lnTo>
                  <a:lnTo>
                    <a:pt x="369443" y="184277"/>
                  </a:lnTo>
                  <a:lnTo>
                    <a:pt x="372491" y="184277"/>
                  </a:lnTo>
                  <a:lnTo>
                    <a:pt x="397473" y="138890"/>
                  </a:lnTo>
                  <a:lnTo>
                    <a:pt x="398272" y="122809"/>
                  </a:lnTo>
                  <a:lnTo>
                    <a:pt x="396345" y="106231"/>
                  </a:lnTo>
                  <a:lnTo>
                    <a:pt x="390858" y="90868"/>
                  </a:lnTo>
                  <a:lnTo>
                    <a:pt x="382252" y="76838"/>
                  </a:lnTo>
                  <a:lnTo>
                    <a:pt x="370967" y="64262"/>
                  </a:lnTo>
                  <a:lnTo>
                    <a:pt x="367919" y="62865"/>
                  </a:lnTo>
                  <a:close/>
                </a:path>
                <a:path w="426085" h="334645">
                  <a:moveTo>
                    <a:pt x="351282" y="80010"/>
                  </a:moveTo>
                  <a:lnTo>
                    <a:pt x="348234" y="80010"/>
                  </a:lnTo>
                  <a:lnTo>
                    <a:pt x="345313" y="81407"/>
                  </a:lnTo>
                  <a:lnTo>
                    <a:pt x="343789" y="84201"/>
                  </a:lnTo>
                  <a:lnTo>
                    <a:pt x="343789" y="87122"/>
                  </a:lnTo>
                  <a:lnTo>
                    <a:pt x="346837" y="88519"/>
                  </a:lnTo>
                  <a:lnTo>
                    <a:pt x="358955" y="104691"/>
                  </a:lnTo>
                  <a:lnTo>
                    <a:pt x="363585" y="123698"/>
                  </a:lnTo>
                  <a:lnTo>
                    <a:pt x="360570" y="142990"/>
                  </a:lnTo>
                  <a:lnTo>
                    <a:pt x="349758" y="160020"/>
                  </a:lnTo>
                  <a:lnTo>
                    <a:pt x="346837" y="161417"/>
                  </a:lnTo>
                  <a:lnTo>
                    <a:pt x="346837" y="165735"/>
                  </a:lnTo>
                  <a:lnTo>
                    <a:pt x="349758" y="167132"/>
                  </a:lnTo>
                  <a:lnTo>
                    <a:pt x="351282" y="168529"/>
                  </a:lnTo>
                  <a:lnTo>
                    <a:pt x="354330" y="168529"/>
                  </a:lnTo>
                  <a:lnTo>
                    <a:pt x="357378" y="167132"/>
                  </a:lnTo>
                  <a:lnTo>
                    <a:pt x="370736" y="146718"/>
                  </a:lnTo>
                  <a:lnTo>
                    <a:pt x="374353" y="124206"/>
                  </a:lnTo>
                  <a:lnTo>
                    <a:pt x="374415" y="123698"/>
                  </a:lnTo>
                  <a:lnTo>
                    <a:pt x="368450" y="101034"/>
                  </a:lnTo>
                  <a:lnTo>
                    <a:pt x="352806" y="81407"/>
                  </a:lnTo>
                  <a:lnTo>
                    <a:pt x="351282" y="80010"/>
                  </a:lnTo>
                  <a:close/>
                </a:path>
                <a:path w="426085" h="334645">
                  <a:moveTo>
                    <a:pt x="334645" y="95631"/>
                  </a:moveTo>
                  <a:lnTo>
                    <a:pt x="331597" y="95631"/>
                  </a:lnTo>
                  <a:lnTo>
                    <a:pt x="330073" y="97155"/>
                  </a:lnTo>
                  <a:lnTo>
                    <a:pt x="327152" y="99949"/>
                  </a:lnTo>
                  <a:lnTo>
                    <a:pt x="328613" y="102989"/>
                  </a:lnTo>
                  <a:lnTo>
                    <a:pt x="330073" y="105664"/>
                  </a:lnTo>
                  <a:lnTo>
                    <a:pt x="336169" y="109982"/>
                  </a:lnTo>
                  <a:lnTo>
                    <a:pt x="339091" y="116800"/>
                  </a:lnTo>
                  <a:lnTo>
                    <a:pt x="339217" y="124206"/>
                  </a:lnTo>
                  <a:lnTo>
                    <a:pt x="340741" y="132842"/>
                  </a:lnTo>
                  <a:lnTo>
                    <a:pt x="337693" y="139954"/>
                  </a:lnTo>
                  <a:lnTo>
                    <a:pt x="331597" y="144272"/>
                  </a:lnTo>
                  <a:lnTo>
                    <a:pt x="330073" y="147066"/>
                  </a:lnTo>
                  <a:lnTo>
                    <a:pt x="330073" y="149987"/>
                  </a:lnTo>
                  <a:lnTo>
                    <a:pt x="331597" y="152781"/>
                  </a:lnTo>
                  <a:lnTo>
                    <a:pt x="334645" y="154305"/>
                  </a:lnTo>
                  <a:lnTo>
                    <a:pt x="337693" y="154305"/>
                  </a:lnTo>
                  <a:lnTo>
                    <a:pt x="351282" y="124206"/>
                  </a:lnTo>
                  <a:lnTo>
                    <a:pt x="349587" y="116800"/>
                  </a:lnTo>
                  <a:lnTo>
                    <a:pt x="346773" y="109632"/>
                  </a:lnTo>
                  <a:lnTo>
                    <a:pt x="342816" y="102989"/>
                  </a:lnTo>
                  <a:lnTo>
                    <a:pt x="337693" y="97155"/>
                  </a:lnTo>
                  <a:lnTo>
                    <a:pt x="334645" y="95631"/>
                  </a:lnTo>
                  <a:close/>
                </a:path>
              </a:pathLst>
            </a:custGeom>
            <a:solidFill>
              <a:srgbClr val="3D5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113909" y="6387388"/>
              <a:ext cx="467995" cy="360045"/>
            </a:xfrm>
            <a:custGeom>
              <a:avLst/>
              <a:gdLst/>
              <a:ahLst/>
              <a:cxnLst/>
              <a:rect l="l" t="t" r="r" b="b"/>
              <a:pathLst>
                <a:path w="467995" h="360045">
                  <a:moveTo>
                    <a:pt x="467995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467995" y="359994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028438" y="6782181"/>
            <a:ext cx="583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ИТ</a:t>
            </a:r>
            <a:r>
              <a:rPr sz="9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634596" y="3736594"/>
            <a:ext cx="678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Ин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ж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ер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73" name="object 7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07190" y="3350285"/>
            <a:ext cx="354139" cy="383641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11648693" y="3027426"/>
            <a:ext cx="65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Соц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л</a:t>
            </a:r>
            <a:r>
              <a:rPr sz="900" spc="5" dirty="0">
                <a:solidFill>
                  <a:srgbClr val="3D5056"/>
                </a:solidFill>
                <a:latin typeface="Tahoma"/>
                <a:cs typeface="Tahoma"/>
              </a:rPr>
              <a:t>ь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1810902" y="2640990"/>
            <a:ext cx="368300" cy="1750060"/>
            <a:chOff x="11810902" y="2640990"/>
            <a:chExt cx="368300" cy="1750060"/>
          </a:xfrm>
        </p:grpSpPr>
        <p:pic>
          <p:nvPicPr>
            <p:cNvPr id="76" name="object 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10902" y="2640990"/>
              <a:ext cx="349271" cy="36659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24715" y="4159973"/>
              <a:ext cx="354139" cy="230797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11694414" y="4416044"/>
            <a:ext cx="55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Д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ож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1497881" y="2581592"/>
            <a:ext cx="977900" cy="4594860"/>
            <a:chOff x="11497881" y="2581592"/>
            <a:chExt cx="977900" cy="4594860"/>
          </a:xfrm>
        </p:grpSpPr>
        <p:sp>
          <p:nvSpPr>
            <p:cNvPr id="80" name="object 80"/>
            <p:cNvSpPr/>
            <p:nvPr/>
          </p:nvSpPr>
          <p:spPr>
            <a:xfrm>
              <a:off x="11678030" y="4159935"/>
              <a:ext cx="562610" cy="290830"/>
            </a:xfrm>
            <a:custGeom>
              <a:avLst/>
              <a:gdLst/>
              <a:ahLst/>
              <a:cxnLst/>
              <a:rect l="l" t="t" r="r" b="b"/>
              <a:pathLst>
                <a:path w="562609" h="290829">
                  <a:moveTo>
                    <a:pt x="562609" y="0"/>
                  </a:moveTo>
                  <a:lnTo>
                    <a:pt x="0" y="0"/>
                  </a:lnTo>
                  <a:lnTo>
                    <a:pt x="0" y="290271"/>
                  </a:lnTo>
                  <a:lnTo>
                    <a:pt x="562609" y="290271"/>
                  </a:lnTo>
                  <a:lnTo>
                    <a:pt x="562609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502643" y="2586354"/>
              <a:ext cx="968375" cy="4585335"/>
            </a:xfrm>
            <a:custGeom>
              <a:avLst/>
              <a:gdLst/>
              <a:ahLst/>
              <a:cxnLst/>
              <a:rect l="l" t="t" r="r" b="b"/>
              <a:pathLst>
                <a:path w="968375" h="4585334">
                  <a:moveTo>
                    <a:pt x="0" y="73914"/>
                  </a:move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3" y="0"/>
                  </a:lnTo>
                  <a:lnTo>
                    <a:pt x="893952" y="0"/>
                  </a:lnTo>
                  <a:lnTo>
                    <a:pt x="922754" y="5816"/>
                  </a:lnTo>
                  <a:lnTo>
                    <a:pt x="946245" y="21669"/>
                  </a:lnTo>
                  <a:lnTo>
                    <a:pt x="962068" y="45166"/>
                  </a:lnTo>
                  <a:lnTo>
                    <a:pt x="967866" y="73914"/>
                  </a:lnTo>
                  <a:lnTo>
                    <a:pt x="967866" y="4510913"/>
                  </a:lnTo>
                  <a:lnTo>
                    <a:pt x="962068" y="4539714"/>
                  </a:lnTo>
                  <a:lnTo>
                    <a:pt x="946245" y="4563205"/>
                  </a:lnTo>
                  <a:lnTo>
                    <a:pt x="922754" y="4579028"/>
                  </a:lnTo>
                  <a:lnTo>
                    <a:pt x="893952" y="4584827"/>
                  </a:lnTo>
                  <a:lnTo>
                    <a:pt x="73913" y="4584827"/>
                  </a:lnTo>
                  <a:lnTo>
                    <a:pt x="45166" y="4579028"/>
                  </a:lnTo>
                  <a:lnTo>
                    <a:pt x="21669" y="4563205"/>
                  </a:lnTo>
                  <a:lnTo>
                    <a:pt x="5816" y="4539714"/>
                  </a:lnTo>
                  <a:lnTo>
                    <a:pt x="0" y="4510913"/>
                  </a:lnTo>
                  <a:lnTo>
                    <a:pt x="0" y="73914"/>
                  </a:lnTo>
                  <a:close/>
                </a:path>
              </a:pathLst>
            </a:custGeom>
            <a:ln w="9524">
              <a:solidFill>
                <a:srgbClr val="8FC5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15698" y="4832934"/>
              <a:ext cx="291604" cy="36771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1774804" y="4831067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1691366" y="5237226"/>
            <a:ext cx="56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Г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д</a:t>
            </a:r>
            <a:r>
              <a:rPr sz="900" spc="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ка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11714098" y="5645581"/>
            <a:ext cx="467995" cy="360045"/>
            <a:chOff x="11714098" y="5645581"/>
            <a:chExt cx="467995" cy="360045"/>
          </a:xfrm>
        </p:grpSpPr>
        <p:pic>
          <p:nvPicPr>
            <p:cNvPr id="86" name="object 8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59564" y="5670651"/>
              <a:ext cx="370090" cy="33428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1714098" y="5645581"/>
              <a:ext cx="467995" cy="360045"/>
            </a:xfrm>
            <a:custGeom>
              <a:avLst/>
              <a:gdLst/>
              <a:ahLst/>
              <a:cxnLst/>
              <a:rect l="l" t="t" r="r" b="b"/>
              <a:pathLst>
                <a:path w="467995" h="360045">
                  <a:moveTo>
                    <a:pt x="467995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467995" y="359994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574526" y="6013450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12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Ту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ст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ч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ка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1767566" y="6449491"/>
            <a:ext cx="467995" cy="360045"/>
            <a:chOff x="11767566" y="6449491"/>
            <a:chExt cx="467995" cy="360045"/>
          </a:xfrm>
        </p:grpSpPr>
        <p:sp>
          <p:nvSpPr>
            <p:cNvPr id="90" name="object 90"/>
            <p:cNvSpPr/>
            <p:nvPr/>
          </p:nvSpPr>
          <p:spPr>
            <a:xfrm>
              <a:off x="11808587" y="6466459"/>
              <a:ext cx="425450" cy="334645"/>
            </a:xfrm>
            <a:custGeom>
              <a:avLst/>
              <a:gdLst/>
              <a:ahLst/>
              <a:cxnLst/>
              <a:rect l="l" t="t" r="r" b="b"/>
              <a:pathLst>
                <a:path w="425450" h="334645">
                  <a:moveTo>
                    <a:pt x="284607" y="0"/>
                  </a:moveTo>
                  <a:lnTo>
                    <a:pt x="63500" y="0"/>
                  </a:lnTo>
                  <a:lnTo>
                    <a:pt x="55096" y="1508"/>
                  </a:lnTo>
                  <a:lnTo>
                    <a:pt x="48371" y="5683"/>
                  </a:lnTo>
                  <a:lnTo>
                    <a:pt x="43908" y="12001"/>
                  </a:lnTo>
                  <a:lnTo>
                    <a:pt x="42291" y="19939"/>
                  </a:lnTo>
                  <a:lnTo>
                    <a:pt x="42291" y="181356"/>
                  </a:lnTo>
                  <a:lnTo>
                    <a:pt x="43908" y="189313"/>
                  </a:lnTo>
                  <a:lnTo>
                    <a:pt x="48371" y="195675"/>
                  </a:lnTo>
                  <a:lnTo>
                    <a:pt x="55096" y="199894"/>
                  </a:lnTo>
                  <a:lnTo>
                    <a:pt x="63500" y="201422"/>
                  </a:lnTo>
                  <a:lnTo>
                    <a:pt x="284607" y="201422"/>
                  </a:lnTo>
                  <a:lnTo>
                    <a:pt x="293064" y="199894"/>
                  </a:lnTo>
                  <a:lnTo>
                    <a:pt x="299783" y="195675"/>
                  </a:lnTo>
                  <a:lnTo>
                    <a:pt x="304216" y="189313"/>
                  </a:lnTo>
                  <a:lnTo>
                    <a:pt x="304386" y="188468"/>
                  </a:lnTo>
                  <a:lnTo>
                    <a:pt x="59055" y="188468"/>
                  </a:lnTo>
                  <a:lnTo>
                    <a:pt x="56007" y="185674"/>
                  </a:lnTo>
                  <a:lnTo>
                    <a:pt x="56007" y="15621"/>
                  </a:lnTo>
                  <a:lnTo>
                    <a:pt x="59055" y="12827"/>
                  </a:lnTo>
                  <a:lnTo>
                    <a:pt x="304382" y="12827"/>
                  </a:lnTo>
                  <a:lnTo>
                    <a:pt x="304216" y="12001"/>
                  </a:lnTo>
                  <a:lnTo>
                    <a:pt x="299783" y="5683"/>
                  </a:lnTo>
                  <a:lnTo>
                    <a:pt x="293064" y="1508"/>
                  </a:lnTo>
                  <a:lnTo>
                    <a:pt x="284607" y="0"/>
                  </a:lnTo>
                  <a:close/>
                </a:path>
                <a:path w="425450" h="334645">
                  <a:moveTo>
                    <a:pt x="304382" y="12827"/>
                  </a:moveTo>
                  <a:lnTo>
                    <a:pt x="289179" y="12827"/>
                  </a:lnTo>
                  <a:lnTo>
                    <a:pt x="292227" y="15621"/>
                  </a:lnTo>
                  <a:lnTo>
                    <a:pt x="292227" y="185674"/>
                  </a:lnTo>
                  <a:lnTo>
                    <a:pt x="289179" y="188468"/>
                  </a:lnTo>
                  <a:lnTo>
                    <a:pt x="304386" y="188468"/>
                  </a:lnTo>
                  <a:lnTo>
                    <a:pt x="305816" y="181356"/>
                  </a:lnTo>
                  <a:lnTo>
                    <a:pt x="305816" y="19939"/>
                  </a:lnTo>
                  <a:lnTo>
                    <a:pt x="304382" y="12827"/>
                  </a:lnTo>
                  <a:close/>
                </a:path>
                <a:path w="425450" h="334645">
                  <a:moveTo>
                    <a:pt x="284607" y="203454"/>
                  </a:moveTo>
                  <a:lnTo>
                    <a:pt x="63500" y="203454"/>
                  </a:lnTo>
                  <a:lnTo>
                    <a:pt x="55693" y="204724"/>
                  </a:lnTo>
                  <a:lnTo>
                    <a:pt x="48577" y="207264"/>
                  </a:lnTo>
                  <a:lnTo>
                    <a:pt x="42890" y="211074"/>
                  </a:lnTo>
                  <a:lnTo>
                    <a:pt x="39370" y="216154"/>
                  </a:lnTo>
                  <a:lnTo>
                    <a:pt x="1524" y="317754"/>
                  </a:lnTo>
                  <a:lnTo>
                    <a:pt x="0" y="319024"/>
                  </a:lnTo>
                  <a:lnTo>
                    <a:pt x="0" y="322834"/>
                  </a:lnTo>
                  <a:lnTo>
                    <a:pt x="1524" y="326644"/>
                  </a:lnTo>
                  <a:lnTo>
                    <a:pt x="2921" y="327914"/>
                  </a:lnTo>
                  <a:lnTo>
                    <a:pt x="5969" y="331724"/>
                  </a:lnTo>
                  <a:lnTo>
                    <a:pt x="13589" y="334264"/>
                  </a:lnTo>
                  <a:lnTo>
                    <a:pt x="334645" y="334264"/>
                  </a:lnTo>
                  <a:lnTo>
                    <a:pt x="342138" y="331724"/>
                  </a:lnTo>
                  <a:lnTo>
                    <a:pt x="345186" y="327914"/>
                  </a:lnTo>
                  <a:lnTo>
                    <a:pt x="348234" y="325374"/>
                  </a:lnTo>
                  <a:lnTo>
                    <a:pt x="348234" y="321564"/>
                  </a:lnTo>
                  <a:lnTo>
                    <a:pt x="19685" y="321564"/>
                  </a:lnTo>
                  <a:lnTo>
                    <a:pt x="16637" y="320294"/>
                  </a:lnTo>
                  <a:lnTo>
                    <a:pt x="15113" y="320294"/>
                  </a:lnTo>
                  <a:lnTo>
                    <a:pt x="20788" y="303784"/>
                  </a:lnTo>
                  <a:lnTo>
                    <a:pt x="45759" y="235204"/>
                  </a:lnTo>
                  <a:lnTo>
                    <a:pt x="51435" y="219964"/>
                  </a:lnTo>
                  <a:lnTo>
                    <a:pt x="52959" y="218694"/>
                  </a:lnTo>
                  <a:lnTo>
                    <a:pt x="57531" y="216154"/>
                  </a:lnTo>
                  <a:lnTo>
                    <a:pt x="308864" y="216154"/>
                  </a:lnTo>
                  <a:lnTo>
                    <a:pt x="305288" y="211074"/>
                  </a:lnTo>
                  <a:lnTo>
                    <a:pt x="299593" y="207264"/>
                  </a:lnTo>
                  <a:lnTo>
                    <a:pt x="292469" y="204724"/>
                  </a:lnTo>
                  <a:lnTo>
                    <a:pt x="284607" y="203454"/>
                  </a:lnTo>
                  <a:close/>
                </a:path>
                <a:path w="425450" h="334645">
                  <a:moveTo>
                    <a:pt x="308864" y="216154"/>
                  </a:moveTo>
                  <a:lnTo>
                    <a:pt x="290703" y="216154"/>
                  </a:lnTo>
                  <a:lnTo>
                    <a:pt x="295275" y="218694"/>
                  </a:lnTo>
                  <a:lnTo>
                    <a:pt x="295275" y="219964"/>
                  </a:lnTo>
                  <a:lnTo>
                    <a:pt x="313626" y="269494"/>
                  </a:lnTo>
                  <a:lnTo>
                    <a:pt x="326564" y="303784"/>
                  </a:lnTo>
                  <a:lnTo>
                    <a:pt x="333121" y="320294"/>
                  </a:lnTo>
                  <a:lnTo>
                    <a:pt x="331597" y="320294"/>
                  </a:lnTo>
                  <a:lnTo>
                    <a:pt x="328549" y="321564"/>
                  </a:lnTo>
                  <a:lnTo>
                    <a:pt x="348234" y="321564"/>
                  </a:lnTo>
                  <a:lnTo>
                    <a:pt x="348234" y="320294"/>
                  </a:lnTo>
                  <a:lnTo>
                    <a:pt x="346710" y="317754"/>
                  </a:lnTo>
                  <a:lnTo>
                    <a:pt x="308864" y="216154"/>
                  </a:lnTo>
                  <a:close/>
                </a:path>
                <a:path w="425450" h="334645">
                  <a:moveTo>
                    <a:pt x="196850" y="287274"/>
                  </a:moveTo>
                  <a:lnTo>
                    <a:pt x="149860" y="287274"/>
                  </a:lnTo>
                  <a:lnTo>
                    <a:pt x="142240" y="291084"/>
                  </a:lnTo>
                  <a:lnTo>
                    <a:pt x="142240" y="296164"/>
                  </a:lnTo>
                  <a:lnTo>
                    <a:pt x="140716" y="308864"/>
                  </a:lnTo>
                  <a:lnTo>
                    <a:pt x="140716" y="313944"/>
                  </a:lnTo>
                  <a:lnTo>
                    <a:pt x="148336" y="317754"/>
                  </a:lnTo>
                  <a:lnTo>
                    <a:pt x="198374" y="317754"/>
                  </a:lnTo>
                  <a:lnTo>
                    <a:pt x="207391" y="313944"/>
                  </a:lnTo>
                  <a:lnTo>
                    <a:pt x="207391" y="308864"/>
                  </a:lnTo>
                  <a:lnTo>
                    <a:pt x="205867" y="296164"/>
                  </a:lnTo>
                  <a:lnTo>
                    <a:pt x="205867" y="291084"/>
                  </a:lnTo>
                  <a:lnTo>
                    <a:pt x="196850" y="287274"/>
                  </a:lnTo>
                  <a:close/>
                </a:path>
                <a:path w="425450" h="334645">
                  <a:moveTo>
                    <a:pt x="60579" y="269494"/>
                  </a:moveTo>
                  <a:lnTo>
                    <a:pt x="42291" y="269494"/>
                  </a:lnTo>
                  <a:lnTo>
                    <a:pt x="39370" y="270764"/>
                  </a:lnTo>
                  <a:lnTo>
                    <a:pt x="36322" y="277114"/>
                  </a:lnTo>
                  <a:lnTo>
                    <a:pt x="36322" y="279654"/>
                  </a:lnTo>
                  <a:lnTo>
                    <a:pt x="37846" y="280924"/>
                  </a:lnTo>
                  <a:lnTo>
                    <a:pt x="57531" y="280924"/>
                  </a:lnTo>
                  <a:lnTo>
                    <a:pt x="59055" y="279654"/>
                  </a:lnTo>
                  <a:lnTo>
                    <a:pt x="59055" y="277114"/>
                  </a:lnTo>
                  <a:lnTo>
                    <a:pt x="60579" y="270764"/>
                  </a:lnTo>
                  <a:lnTo>
                    <a:pt x="61976" y="270764"/>
                  </a:lnTo>
                  <a:lnTo>
                    <a:pt x="60579" y="269494"/>
                  </a:lnTo>
                  <a:close/>
                </a:path>
                <a:path w="425450" h="334645">
                  <a:moveTo>
                    <a:pt x="87757" y="269494"/>
                  </a:moveTo>
                  <a:lnTo>
                    <a:pt x="69596" y="269494"/>
                  </a:lnTo>
                  <a:lnTo>
                    <a:pt x="66548" y="270764"/>
                  </a:lnTo>
                  <a:lnTo>
                    <a:pt x="65024" y="277114"/>
                  </a:lnTo>
                  <a:lnTo>
                    <a:pt x="65024" y="279654"/>
                  </a:lnTo>
                  <a:lnTo>
                    <a:pt x="66548" y="280924"/>
                  </a:lnTo>
                  <a:lnTo>
                    <a:pt x="84709" y="280924"/>
                  </a:lnTo>
                  <a:lnTo>
                    <a:pt x="87757" y="277114"/>
                  </a:lnTo>
                  <a:lnTo>
                    <a:pt x="89281" y="270764"/>
                  </a:lnTo>
                  <a:lnTo>
                    <a:pt x="87757" y="269494"/>
                  </a:lnTo>
                  <a:close/>
                </a:path>
                <a:path w="425450" h="334645">
                  <a:moveTo>
                    <a:pt x="115062" y="269494"/>
                  </a:moveTo>
                  <a:lnTo>
                    <a:pt x="96901" y="269494"/>
                  </a:lnTo>
                  <a:lnTo>
                    <a:pt x="93853" y="270764"/>
                  </a:lnTo>
                  <a:lnTo>
                    <a:pt x="92329" y="277114"/>
                  </a:lnTo>
                  <a:lnTo>
                    <a:pt x="92329" y="279654"/>
                  </a:lnTo>
                  <a:lnTo>
                    <a:pt x="93853" y="280924"/>
                  </a:lnTo>
                  <a:lnTo>
                    <a:pt x="113538" y="280924"/>
                  </a:lnTo>
                  <a:lnTo>
                    <a:pt x="115062" y="279654"/>
                  </a:lnTo>
                  <a:lnTo>
                    <a:pt x="115062" y="277114"/>
                  </a:lnTo>
                  <a:lnTo>
                    <a:pt x="116586" y="270764"/>
                  </a:lnTo>
                  <a:lnTo>
                    <a:pt x="115062" y="269494"/>
                  </a:lnTo>
                  <a:close/>
                </a:path>
                <a:path w="425450" h="334645">
                  <a:moveTo>
                    <a:pt x="142240" y="269494"/>
                  </a:moveTo>
                  <a:lnTo>
                    <a:pt x="124079" y="269494"/>
                  </a:lnTo>
                  <a:lnTo>
                    <a:pt x="121031" y="270764"/>
                  </a:lnTo>
                  <a:lnTo>
                    <a:pt x="121031" y="279654"/>
                  </a:lnTo>
                  <a:lnTo>
                    <a:pt x="122555" y="280924"/>
                  </a:lnTo>
                  <a:lnTo>
                    <a:pt x="140716" y="280924"/>
                  </a:lnTo>
                  <a:lnTo>
                    <a:pt x="143764" y="277114"/>
                  </a:lnTo>
                  <a:lnTo>
                    <a:pt x="143764" y="270764"/>
                  </a:lnTo>
                  <a:lnTo>
                    <a:pt x="142240" y="269494"/>
                  </a:lnTo>
                  <a:close/>
                </a:path>
                <a:path w="425450" h="334645">
                  <a:moveTo>
                    <a:pt x="169545" y="269494"/>
                  </a:moveTo>
                  <a:lnTo>
                    <a:pt x="151384" y="269494"/>
                  </a:lnTo>
                  <a:lnTo>
                    <a:pt x="149860" y="270764"/>
                  </a:lnTo>
                  <a:lnTo>
                    <a:pt x="148336" y="277114"/>
                  </a:lnTo>
                  <a:lnTo>
                    <a:pt x="148336" y="279654"/>
                  </a:lnTo>
                  <a:lnTo>
                    <a:pt x="149860" y="280924"/>
                  </a:lnTo>
                  <a:lnTo>
                    <a:pt x="169545" y="280924"/>
                  </a:lnTo>
                  <a:lnTo>
                    <a:pt x="171069" y="279654"/>
                  </a:lnTo>
                  <a:lnTo>
                    <a:pt x="171069" y="270764"/>
                  </a:lnTo>
                  <a:lnTo>
                    <a:pt x="169545" y="269494"/>
                  </a:lnTo>
                  <a:close/>
                </a:path>
                <a:path w="425450" h="334645">
                  <a:moveTo>
                    <a:pt x="196850" y="269494"/>
                  </a:moveTo>
                  <a:lnTo>
                    <a:pt x="178689" y="269494"/>
                  </a:lnTo>
                  <a:lnTo>
                    <a:pt x="177165" y="270764"/>
                  </a:lnTo>
                  <a:lnTo>
                    <a:pt x="177165" y="279654"/>
                  </a:lnTo>
                  <a:lnTo>
                    <a:pt x="178689" y="280924"/>
                  </a:lnTo>
                  <a:lnTo>
                    <a:pt x="196850" y="280924"/>
                  </a:lnTo>
                  <a:lnTo>
                    <a:pt x="199898" y="279654"/>
                  </a:lnTo>
                  <a:lnTo>
                    <a:pt x="198374" y="277114"/>
                  </a:lnTo>
                  <a:lnTo>
                    <a:pt x="198374" y="270764"/>
                  </a:lnTo>
                  <a:lnTo>
                    <a:pt x="196850" y="269494"/>
                  </a:lnTo>
                  <a:close/>
                </a:path>
                <a:path w="425450" h="334645">
                  <a:moveTo>
                    <a:pt x="224028" y="269494"/>
                  </a:moveTo>
                  <a:lnTo>
                    <a:pt x="205867" y="269494"/>
                  </a:lnTo>
                  <a:lnTo>
                    <a:pt x="204343" y="270764"/>
                  </a:lnTo>
                  <a:lnTo>
                    <a:pt x="204343" y="279654"/>
                  </a:lnTo>
                  <a:lnTo>
                    <a:pt x="205867" y="280924"/>
                  </a:lnTo>
                  <a:lnTo>
                    <a:pt x="225552" y="280924"/>
                  </a:lnTo>
                  <a:lnTo>
                    <a:pt x="227076" y="279654"/>
                  </a:lnTo>
                  <a:lnTo>
                    <a:pt x="227076" y="277114"/>
                  </a:lnTo>
                  <a:lnTo>
                    <a:pt x="225552" y="270764"/>
                  </a:lnTo>
                  <a:lnTo>
                    <a:pt x="224028" y="269494"/>
                  </a:lnTo>
                  <a:close/>
                </a:path>
                <a:path w="425450" h="334645">
                  <a:moveTo>
                    <a:pt x="251333" y="269494"/>
                  </a:moveTo>
                  <a:lnTo>
                    <a:pt x="233172" y="269494"/>
                  </a:lnTo>
                  <a:lnTo>
                    <a:pt x="231648" y="270764"/>
                  </a:lnTo>
                  <a:lnTo>
                    <a:pt x="233172" y="277114"/>
                  </a:lnTo>
                  <a:lnTo>
                    <a:pt x="233172" y="279654"/>
                  </a:lnTo>
                  <a:lnTo>
                    <a:pt x="234696" y="280924"/>
                  </a:lnTo>
                  <a:lnTo>
                    <a:pt x="254381" y="280924"/>
                  </a:lnTo>
                  <a:lnTo>
                    <a:pt x="255905" y="279654"/>
                  </a:lnTo>
                  <a:lnTo>
                    <a:pt x="254381" y="277114"/>
                  </a:lnTo>
                  <a:lnTo>
                    <a:pt x="252857" y="270764"/>
                  </a:lnTo>
                  <a:lnTo>
                    <a:pt x="251333" y="269494"/>
                  </a:lnTo>
                  <a:close/>
                </a:path>
                <a:path w="425450" h="334645">
                  <a:moveTo>
                    <a:pt x="278638" y="269494"/>
                  </a:moveTo>
                  <a:lnTo>
                    <a:pt x="260350" y="269494"/>
                  </a:lnTo>
                  <a:lnTo>
                    <a:pt x="258953" y="270764"/>
                  </a:lnTo>
                  <a:lnTo>
                    <a:pt x="260350" y="277114"/>
                  </a:lnTo>
                  <a:lnTo>
                    <a:pt x="260350" y="279654"/>
                  </a:lnTo>
                  <a:lnTo>
                    <a:pt x="263398" y="280924"/>
                  </a:lnTo>
                  <a:lnTo>
                    <a:pt x="281559" y="280924"/>
                  </a:lnTo>
                  <a:lnTo>
                    <a:pt x="283083" y="279654"/>
                  </a:lnTo>
                  <a:lnTo>
                    <a:pt x="283083" y="277114"/>
                  </a:lnTo>
                  <a:lnTo>
                    <a:pt x="281559" y="270764"/>
                  </a:lnTo>
                  <a:lnTo>
                    <a:pt x="280035" y="270764"/>
                  </a:lnTo>
                  <a:lnTo>
                    <a:pt x="278638" y="269494"/>
                  </a:lnTo>
                  <a:close/>
                </a:path>
                <a:path w="425450" h="334645">
                  <a:moveTo>
                    <a:pt x="305816" y="269494"/>
                  </a:moveTo>
                  <a:lnTo>
                    <a:pt x="287655" y="269494"/>
                  </a:lnTo>
                  <a:lnTo>
                    <a:pt x="286131" y="270764"/>
                  </a:lnTo>
                  <a:lnTo>
                    <a:pt x="289179" y="277114"/>
                  </a:lnTo>
                  <a:lnTo>
                    <a:pt x="289179" y="279654"/>
                  </a:lnTo>
                  <a:lnTo>
                    <a:pt x="290703" y="280924"/>
                  </a:lnTo>
                  <a:lnTo>
                    <a:pt x="310388" y="280924"/>
                  </a:lnTo>
                  <a:lnTo>
                    <a:pt x="311912" y="279654"/>
                  </a:lnTo>
                  <a:lnTo>
                    <a:pt x="310388" y="277114"/>
                  </a:lnTo>
                  <a:lnTo>
                    <a:pt x="308864" y="270764"/>
                  </a:lnTo>
                  <a:lnTo>
                    <a:pt x="305816" y="269494"/>
                  </a:lnTo>
                  <a:close/>
                </a:path>
                <a:path w="425450" h="334645">
                  <a:moveTo>
                    <a:pt x="63500" y="254254"/>
                  </a:moveTo>
                  <a:lnTo>
                    <a:pt x="46863" y="254254"/>
                  </a:lnTo>
                  <a:lnTo>
                    <a:pt x="43815" y="256794"/>
                  </a:lnTo>
                  <a:lnTo>
                    <a:pt x="43815" y="258064"/>
                  </a:lnTo>
                  <a:lnTo>
                    <a:pt x="40894" y="264414"/>
                  </a:lnTo>
                  <a:lnTo>
                    <a:pt x="40894" y="265684"/>
                  </a:lnTo>
                  <a:lnTo>
                    <a:pt x="63500" y="265684"/>
                  </a:lnTo>
                  <a:lnTo>
                    <a:pt x="63500" y="264414"/>
                  </a:lnTo>
                  <a:lnTo>
                    <a:pt x="65024" y="258064"/>
                  </a:lnTo>
                  <a:lnTo>
                    <a:pt x="65024" y="256794"/>
                  </a:lnTo>
                  <a:lnTo>
                    <a:pt x="63500" y="254254"/>
                  </a:lnTo>
                  <a:close/>
                </a:path>
                <a:path w="425450" h="334645">
                  <a:moveTo>
                    <a:pt x="90805" y="254254"/>
                  </a:moveTo>
                  <a:lnTo>
                    <a:pt x="72644" y="254254"/>
                  </a:lnTo>
                  <a:lnTo>
                    <a:pt x="71120" y="256794"/>
                  </a:lnTo>
                  <a:lnTo>
                    <a:pt x="71120" y="258064"/>
                  </a:lnTo>
                  <a:lnTo>
                    <a:pt x="68072" y="264414"/>
                  </a:lnTo>
                  <a:lnTo>
                    <a:pt x="68072" y="265684"/>
                  </a:lnTo>
                  <a:lnTo>
                    <a:pt x="89281" y="265684"/>
                  </a:lnTo>
                  <a:lnTo>
                    <a:pt x="90805" y="264414"/>
                  </a:lnTo>
                  <a:lnTo>
                    <a:pt x="92329" y="258064"/>
                  </a:lnTo>
                  <a:lnTo>
                    <a:pt x="92329" y="256794"/>
                  </a:lnTo>
                  <a:lnTo>
                    <a:pt x="90805" y="254254"/>
                  </a:lnTo>
                  <a:close/>
                </a:path>
                <a:path w="425450" h="334645">
                  <a:moveTo>
                    <a:pt x="116586" y="254254"/>
                  </a:moveTo>
                  <a:lnTo>
                    <a:pt x="98425" y="254254"/>
                  </a:lnTo>
                  <a:lnTo>
                    <a:pt x="96901" y="256794"/>
                  </a:lnTo>
                  <a:lnTo>
                    <a:pt x="96901" y="258064"/>
                  </a:lnTo>
                  <a:lnTo>
                    <a:pt x="95377" y="264414"/>
                  </a:lnTo>
                  <a:lnTo>
                    <a:pt x="95377" y="265684"/>
                  </a:lnTo>
                  <a:lnTo>
                    <a:pt x="116586" y="265684"/>
                  </a:lnTo>
                  <a:lnTo>
                    <a:pt x="116586" y="264414"/>
                  </a:lnTo>
                  <a:lnTo>
                    <a:pt x="118110" y="258064"/>
                  </a:lnTo>
                  <a:lnTo>
                    <a:pt x="118110" y="256794"/>
                  </a:lnTo>
                  <a:lnTo>
                    <a:pt x="116586" y="254254"/>
                  </a:lnTo>
                  <a:close/>
                </a:path>
                <a:path w="425450" h="334645">
                  <a:moveTo>
                    <a:pt x="143764" y="254254"/>
                  </a:moveTo>
                  <a:lnTo>
                    <a:pt x="125603" y="254254"/>
                  </a:lnTo>
                  <a:lnTo>
                    <a:pt x="124079" y="256794"/>
                  </a:lnTo>
                  <a:lnTo>
                    <a:pt x="124079" y="258064"/>
                  </a:lnTo>
                  <a:lnTo>
                    <a:pt x="122555" y="264414"/>
                  </a:lnTo>
                  <a:lnTo>
                    <a:pt x="122555" y="265684"/>
                  </a:lnTo>
                  <a:lnTo>
                    <a:pt x="143764" y="265684"/>
                  </a:lnTo>
                  <a:lnTo>
                    <a:pt x="143764" y="264414"/>
                  </a:lnTo>
                  <a:lnTo>
                    <a:pt x="145288" y="258064"/>
                  </a:lnTo>
                  <a:lnTo>
                    <a:pt x="145288" y="256794"/>
                  </a:lnTo>
                  <a:lnTo>
                    <a:pt x="143764" y="254254"/>
                  </a:lnTo>
                  <a:close/>
                </a:path>
                <a:path w="425450" h="334645">
                  <a:moveTo>
                    <a:pt x="169545" y="254254"/>
                  </a:moveTo>
                  <a:lnTo>
                    <a:pt x="151384" y="254254"/>
                  </a:lnTo>
                  <a:lnTo>
                    <a:pt x="149860" y="256794"/>
                  </a:lnTo>
                  <a:lnTo>
                    <a:pt x="149860" y="265684"/>
                  </a:lnTo>
                  <a:lnTo>
                    <a:pt x="171069" y="265684"/>
                  </a:lnTo>
                  <a:lnTo>
                    <a:pt x="171069" y="256794"/>
                  </a:lnTo>
                  <a:lnTo>
                    <a:pt x="169545" y="254254"/>
                  </a:lnTo>
                  <a:close/>
                </a:path>
                <a:path w="425450" h="334645">
                  <a:moveTo>
                    <a:pt x="195326" y="254254"/>
                  </a:moveTo>
                  <a:lnTo>
                    <a:pt x="178689" y="254254"/>
                  </a:lnTo>
                  <a:lnTo>
                    <a:pt x="177165" y="256794"/>
                  </a:lnTo>
                  <a:lnTo>
                    <a:pt x="177165" y="265684"/>
                  </a:lnTo>
                  <a:lnTo>
                    <a:pt x="198374" y="265684"/>
                  </a:lnTo>
                  <a:lnTo>
                    <a:pt x="198374" y="256794"/>
                  </a:lnTo>
                  <a:lnTo>
                    <a:pt x="195326" y="254254"/>
                  </a:lnTo>
                  <a:close/>
                </a:path>
                <a:path w="425450" h="334645">
                  <a:moveTo>
                    <a:pt x="222504" y="254254"/>
                  </a:moveTo>
                  <a:lnTo>
                    <a:pt x="204343" y="254254"/>
                  </a:lnTo>
                  <a:lnTo>
                    <a:pt x="202819" y="256794"/>
                  </a:lnTo>
                  <a:lnTo>
                    <a:pt x="202819" y="264414"/>
                  </a:lnTo>
                  <a:lnTo>
                    <a:pt x="204343" y="265684"/>
                  </a:lnTo>
                  <a:lnTo>
                    <a:pt x="225552" y="265684"/>
                  </a:lnTo>
                  <a:lnTo>
                    <a:pt x="225552" y="264414"/>
                  </a:lnTo>
                  <a:lnTo>
                    <a:pt x="224028" y="258064"/>
                  </a:lnTo>
                  <a:lnTo>
                    <a:pt x="224028" y="256794"/>
                  </a:lnTo>
                  <a:lnTo>
                    <a:pt x="222504" y="254254"/>
                  </a:lnTo>
                  <a:close/>
                </a:path>
                <a:path w="425450" h="334645">
                  <a:moveTo>
                    <a:pt x="248285" y="254254"/>
                  </a:moveTo>
                  <a:lnTo>
                    <a:pt x="231648" y="254254"/>
                  </a:lnTo>
                  <a:lnTo>
                    <a:pt x="230124" y="256794"/>
                  </a:lnTo>
                  <a:lnTo>
                    <a:pt x="230124" y="265684"/>
                  </a:lnTo>
                  <a:lnTo>
                    <a:pt x="252857" y="265684"/>
                  </a:lnTo>
                  <a:lnTo>
                    <a:pt x="252857" y="264414"/>
                  </a:lnTo>
                  <a:lnTo>
                    <a:pt x="251333" y="258064"/>
                  </a:lnTo>
                  <a:lnTo>
                    <a:pt x="251333" y="256794"/>
                  </a:lnTo>
                  <a:lnTo>
                    <a:pt x="248285" y="254254"/>
                  </a:lnTo>
                  <a:close/>
                </a:path>
                <a:path w="425450" h="334645">
                  <a:moveTo>
                    <a:pt x="275590" y="254254"/>
                  </a:moveTo>
                  <a:lnTo>
                    <a:pt x="257429" y="254254"/>
                  </a:lnTo>
                  <a:lnTo>
                    <a:pt x="255905" y="256794"/>
                  </a:lnTo>
                  <a:lnTo>
                    <a:pt x="255905" y="258064"/>
                  </a:lnTo>
                  <a:lnTo>
                    <a:pt x="257429" y="264414"/>
                  </a:lnTo>
                  <a:lnTo>
                    <a:pt x="257429" y="265684"/>
                  </a:lnTo>
                  <a:lnTo>
                    <a:pt x="280035" y="265684"/>
                  </a:lnTo>
                  <a:lnTo>
                    <a:pt x="278638" y="264414"/>
                  </a:lnTo>
                  <a:lnTo>
                    <a:pt x="277114" y="258064"/>
                  </a:lnTo>
                  <a:lnTo>
                    <a:pt x="277114" y="256794"/>
                  </a:lnTo>
                  <a:lnTo>
                    <a:pt x="275590" y="254254"/>
                  </a:lnTo>
                  <a:close/>
                </a:path>
                <a:path w="425450" h="334645">
                  <a:moveTo>
                    <a:pt x="301244" y="254254"/>
                  </a:moveTo>
                  <a:lnTo>
                    <a:pt x="283083" y="254254"/>
                  </a:lnTo>
                  <a:lnTo>
                    <a:pt x="281559" y="256794"/>
                  </a:lnTo>
                  <a:lnTo>
                    <a:pt x="283083" y="258064"/>
                  </a:lnTo>
                  <a:lnTo>
                    <a:pt x="284607" y="264414"/>
                  </a:lnTo>
                  <a:lnTo>
                    <a:pt x="284607" y="265684"/>
                  </a:lnTo>
                  <a:lnTo>
                    <a:pt x="307340" y="265684"/>
                  </a:lnTo>
                  <a:lnTo>
                    <a:pt x="305816" y="264414"/>
                  </a:lnTo>
                  <a:lnTo>
                    <a:pt x="304292" y="258064"/>
                  </a:lnTo>
                  <a:lnTo>
                    <a:pt x="301244" y="254254"/>
                  </a:lnTo>
                  <a:close/>
                </a:path>
                <a:path w="425450" h="334645">
                  <a:moveTo>
                    <a:pt x="69596" y="241554"/>
                  </a:moveTo>
                  <a:lnTo>
                    <a:pt x="48387" y="241554"/>
                  </a:lnTo>
                  <a:lnTo>
                    <a:pt x="48387" y="242824"/>
                  </a:lnTo>
                  <a:lnTo>
                    <a:pt x="46863" y="250444"/>
                  </a:lnTo>
                  <a:lnTo>
                    <a:pt x="45339" y="251714"/>
                  </a:lnTo>
                  <a:lnTo>
                    <a:pt x="46863" y="252984"/>
                  </a:lnTo>
                  <a:lnTo>
                    <a:pt x="65024" y="252984"/>
                  </a:lnTo>
                  <a:lnTo>
                    <a:pt x="66548" y="251714"/>
                  </a:lnTo>
                  <a:lnTo>
                    <a:pt x="66548" y="250444"/>
                  </a:lnTo>
                  <a:lnTo>
                    <a:pt x="69596" y="242824"/>
                  </a:lnTo>
                  <a:lnTo>
                    <a:pt x="69596" y="241554"/>
                  </a:lnTo>
                  <a:close/>
                </a:path>
                <a:path w="425450" h="334645">
                  <a:moveTo>
                    <a:pt x="95377" y="241554"/>
                  </a:moveTo>
                  <a:lnTo>
                    <a:pt x="74168" y="241554"/>
                  </a:lnTo>
                  <a:lnTo>
                    <a:pt x="74168" y="242824"/>
                  </a:lnTo>
                  <a:lnTo>
                    <a:pt x="72644" y="250444"/>
                  </a:lnTo>
                  <a:lnTo>
                    <a:pt x="72644" y="252984"/>
                  </a:lnTo>
                  <a:lnTo>
                    <a:pt x="90805" y="252984"/>
                  </a:lnTo>
                  <a:lnTo>
                    <a:pt x="93853" y="250444"/>
                  </a:lnTo>
                  <a:lnTo>
                    <a:pt x="95377" y="242824"/>
                  </a:lnTo>
                  <a:lnTo>
                    <a:pt x="95377" y="241554"/>
                  </a:lnTo>
                  <a:close/>
                </a:path>
                <a:path w="425450" h="334645">
                  <a:moveTo>
                    <a:pt x="121031" y="241554"/>
                  </a:moveTo>
                  <a:lnTo>
                    <a:pt x="99949" y="241554"/>
                  </a:lnTo>
                  <a:lnTo>
                    <a:pt x="99949" y="242824"/>
                  </a:lnTo>
                  <a:lnTo>
                    <a:pt x="98425" y="250444"/>
                  </a:lnTo>
                  <a:lnTo>
                    <a:pt x="98425" y="251714"/>
                  </a:lnTo>
                  <a:lnTo>
                    <a:pt x="99949" y="252984"/>
                  </a:lnTo>
                  <a:lnTo>
                    <a:pt x="116586" y="252984"/>
                  </a:lnTo>
                  <a:lnTo>
                    <a:pt x="119634" y="251714"/>
                  </a:lnTo>
                  <a:lnTo>
                    <a:pt x="119634" y="242824"/>
                  </a:lnTo>
                  <a:lnTo>
                    <a:pt x="121031" y="241554"/>
                  </a:lnTo>
                  <a:close/>
                </a:path>
                <a:path w="425450" h="334645">
                  <a:moveTo>
                    <a:pt x="145288" y="241554"/>
                  </a:moveTo>
                  <a:lnTo>
                    <a:pt x="125603" y="241554"/>
                  </a:lnTo>
                  <a:lnTo>
                    <a:pt x="125603" y="242824"/>
                  </a:lnTo>
                  <a:lnTo>
                    <a:pt x="124079" y="250444"/>
                  </a:lnTo>
                  <a:lnTo>
                    <a:pt x="124079" y="251714"/>
                  </a:lnTo>
                  <a:lnTo>
                    <a:pt x="125603" y="252984"/>
                  </a:lnTo>
                  <a:lnTo>
                    <a:pt x="143764" y="252984"/>
                  </a:lnTo>
                  <a:lnTo>
                    <a:pt x="145288" y="251714"/>
                  </a:lnTo>
                  <a:lnTo>
                    <a:pt x="145288" y="241554"/>
                  </a:lnTo>
                  <a:close/>
                </a:path>
                <a:path w="425450" h="334645">
                  <a:moveTo>
                    <a:pt x="171069" y="241554"/>
                  </a:moveTo>
                  <a:lnTo>
                    <a:pt x="151384" y="241554"/>
                  </a:lnTo>
                  <a:lnTo>
                    <a:pt x="151384" y="242824"/>
                  </a:lnTo>
                  <a:lnTo>
                    <a:pt x="149860" y="250444"/>
                  </a:lnTo>
                  <a:lnTo>
                    <a:pt x="149860" y="251714"/>
                  </a:lnTo>
                  <a:lnTo>
                    <a:pt x="151384" y="252984"/>
                  </a:lnTo>
                  <a:lnTo>
                    <a:pt x="169545" y="252984"/>
                  </a:lnTo>
                  <a:lnTo>
                    <a:pt x="171069" y="251714"/>
                  </a:lnTo>
                  <a:lnTo>
                    <a:pt x="171069" y="241554"/>
                  </a:lnTo>
                  <a:close/>
                </a:path>
                <a:path w="425450" h="334645">
                  <a:moveTo>
                    <a:pt x="196850" y="241554"/>
                  </a:moveTo>
                  <a:lnTo>
                    <a:pt x="177165" y="241554"/>
                  </a:lnTo>
                  <a:lnTo>
                    <a:pt x="177165" y="251714"/>
                  </a:lnTo>
                  <a:lnTo>
                    <a:pt x="178689" y="252984"/>
                  </a:lnTo>
                  <a:lnTo>
                    <a:pt x="195326" y="252984"/>
                  </a:lnTo>
                  <a:lnTo>
                    <a:pt x="196850" y="251714"/>
                  </a:lnTo>
                  <a:lnTo>
                    <a:pt x="196850" y="241554"/>
                  </a:lnTo>
                  <a:close/>
                </a:path>
                <a:path w="425450" h="334645">
                  <a:moveTo>
                    <a:pt x="222504" y="241554"/>
                  </a:moveTo>
                  <a:lnTo>
                    <a:pt x="201295" y="241554"/>
                  </a:lnTo>
                  <a:lnTo>
                    <a:pt x="201295" y="242824"/>
                  </a:lnTo>
                  <a:lnTo>
                    <a:pt x="202819" y="250444"/>
                  </a:lnTo>
                  <a:lnTo>
                    <a:pt x="202819" y="251714"/>
                  </a:lnTo>
                  <a:lnTo>
                    <a:pt x="204343" y="252984"/>
                  </a:lnTo>
                  <a:lnTo>
                    <a:pt x="222504" y="252984"/>
                  </a:lnTo>
                  <a:lnTo>
                    <a:pt x="224028" y="251714"/>
                  </a:lnTo>
                  <a:lnTo>
                    <a:pt x="224028" y="250444"/>
                  </a:lnTo>
                  <a:lnTo>
                    <a:pt x="222504" y="242824"/>
                  </a:lnTo>
                  <a:lnTo>
                    <a:pt x="222504" y="241554"/>
                  </a:lnTo>
                  <a:close/>
                </a:path>
                <a:path w="425450" h="334645">
                  <a:moveTo>
                    <a:pt x="248285" y="241554"/>
                  </a:moveTo>
                  <a:lnTo>
                    <a:pt x="227076" y="241554"/>
                  </a:lnTo>
                  <a:lnTo>
                    <a:pt x="227076" y="242824"/>
                  </a:lnTo>
                  <a:lnTo>
                    <a:pt x="228600" y="250444"/>
                  </a:lnTo>
                  <a:lnTo>
                    <a:pt x="228600" y="251714"/>
                  </a:lnTo>
                  <a:lnTo>
                    <a:pt x="230124" y="252984"/>
                  </a:lnTo>
                  <a:lnTo>
                    <a:pt x="248285" y="252984"/>
                  </a:lnTo>
                  <a:lnTo>
                    <a:pt x="249809" y="251714"/>
                  </a:lnTo>
                  <a:lnTo>
                    <a:pt x="249809" y="250444"/>
                  </a:lnTo>
                  <a:lnTo>
                    <a:pt x="248285" y="242824"/>
                  </a:lnTo>
                  <a:lnTo>
                    <a:pt x="248285" y="241554"/>
                  </a:lnTo>
                  <a:close/>
                </a:path>
                <a:path w="425450" h="334645">
                  <a:moveTo>
                    <a:pt x="272542" y="241554"/>
                  </a:moveTo>
                  <a:lnTo>
                    <a:pt x="252857" y="241554"/>
                  </a:lnTo>
                  <a:lnTo>
                    <a:pt x="252857" y="242824"/>
                  </a:lnTo>
                  <a:lnTo>
                    <a:pt x="254381" y="250444"/>
                  </a:lnTo>
                  <a:lnTo>
                    <a:pt x="254381" y="251714"/>
                  </a:lnTo>
                  <a:lnTo>
                    <a:pt x="257429" y="252984"/>
                  </a:lnTo>
                  <a:lnTo>
                    <a:pt x="274066" y="252984"/>
                  </a:lnTo>
                  <a:lnTo>
                    <a:pt x="275590" y="251714"/>
                  </a:lnTo>
                  <a:lnTo>
                    <a:pt x="275590" y="250444"/>
                  </a:lnTo>
                  <a:lnTo>
                    <a:pt x="274066" y="242824"/>
                  </a:lnTo>
                  <a:lnTo>
                    <a:pt x="272542" y="241554"/>
                  </a:lnTo>
                  <a:close/>
                </a:path>
                <a:path w="425450" h="334645">
                  <a:moveTo>
                    <a:pt x="298323" y="241554"/>
                  </a:moveTo>
                  <a:lnTo>
                    <a:pt x="278638" y="241554"/>
                  </a:lnTo>
                  <a:lnTo>
                    <a:pt x="278638" y="242824"/>
                  </a:lnTo>
                  <a:lnTo>
                    <a:pt x="280035" y="250444"/>
                  </a:lnTo>
                  <a:lnTo>
                    <a:pt x="283083" y="252984"/>
                  </a:lnTo>
                  <a:lnTo>
                    <a:pt x="301244" y="252984"/>
                  </a:lnTo>
                  <a:lnTo>
                    <a:pt x="301244" y="250444"/>
                  </a:lnTo>
                  <a:lnTo>
                    <a:pt x="299720" y="242824"/>
                  </a:lnTo>
                  <a:lnTo>
                    <a:pt x="298323" y="241554"/>
                  </a:lnTo>
                  <a:close/>
                </a:path>
                <a:path w="425450" h="334645">
                  <a:moveTo>
                    <a:pt x="72644" y="227584"/>
                  </a:moveTo>
                  <a:lnTo>
                    <a:pt x="56007" y="227584"/>
                  </a:lnTo>
                  <a:lnTo>
                    <a:pt x="52959" y="230124"/>
                  </a:lnTo>
                  <a:lnTo>
                    <a:pt x="51435" y="237744"/>
                  </a:lnTo>
                  <a:lnTo>
                    <a:pt x="49911" y="237744"/>
                  </a:lnTo>
                  <a:lnTo>
                    <a:pt x="51435" y="239014"/>
                  </a:lnTo>
                  <a:lnTo>
                    <a:pt x="69596" y="239014"/>
                  </a:lnTo>
                  <a:lnTo>
                    <a:pt x="71120" y="237744"/>
                  </a:lnTo>
                  <a:lnTo>
                    <a:pt x="72644" y="230124"/>
                  </a:lnTo>
                  <a:lnTo>
                    <a:pt x="72644" y="227584"/>
                  </a:lnTo>
                  <a:close/>
                </a:path>
                <a:path w="425450" h="334645">
                  <a:moveTo>
                    <a:pt x="96901" y="227584"/>
                  </a:moveTo>
                  <a:lnTo>
                    <a:pt x="80264" y="227584"/>
                  </a:lnTo>
                  <a:lnTo>
                    <a:pt x="78740" y="228854"/>
                  </a:lnTo>
                  <a:lnTo>
                    <a:pt x="78740" y="230124"/>
                  </a:lnTo>
                  <a:lnTo>
                    <a:pt x="75692" y="237744"/>
                  </a:lnTo>
                  <a:lnTo>
                    <a:pt x="77216" y="239014"/>
                  </a:lnTo>
                  <a:lnTo>
                    <a:pt x="93853" y="239014"/>
                  </a:lnTo>
                  <a:lnTo>
                    <a:pt x="95377" y="237744"/>
                  </a:lnTo>
                  <a:lnTo>
                    <a:pt x="98425" y="230124"/>
                  </a:lnTo>
                  <a:lnTo>
                    <a:pt x="98425" y="228854"/>
                  </a:lnTo>
                  <a:lnTo>
                    <a:pt x="96901" y="227584"/>
                  </a:lnTo>
                  <a:close/>
                </a:path>
                <a:path w="425450" h="334645">
                  <a:moveTo>
                    <a:pt x="121031" y="227584"/>
                  </a:moveTo>
                  <a:lnTo>
                    <a:pt x="104394" y="227584"/>
                  </a:lnTo>
                  <a:lnTo>
                    <a:pt x="102870" y="228854"/>
                  </a:lnTo>
                  <a:lnTo>
                    <a:pt x="102870" y="230124"/>
                  </a:lnTo>
                  <a:lnTo>
                    <a:pt x="101346" y="237744"/>
                  </a:lnTo>
                  <a:lnTo>
                    <a:pt x="102870" y="239014"/>
                  </a:lnTo>
                  <a:lnTo>
                    <a:pt x="119634" y="239014"/>
                  </a:lnTo>
                  <a:lnTo>
                    <a:pt x="121031" y="237744"/>
                  </a:lnTo>
                  <a:lnTo>
                    <a:pt x="122555" y="230124"/>
                  </a:lnTo>
                  <a:lnTo>
                    <a:pt x="122555" y="228854"/>
                  </a:lnTo>
                  <a:lnTo>
                    <a:pt x="121031" y="227584"/>
                  </a:lnTo>
                  <a:close/>
                </a:path>
                <a:path w="425450" h="334645">
                  <a:moveTo>
                    <a:pt x="145288" y="227584"/>
                  </a:moveTo>
                  <a:lnTo>
                    <a:pt x="128651" y="227584"/>
                  </a:lnTo>
                  <a:lnTo>
                    <a:pt x="127127" y="228854"/>
                  </a:lnTo>
                  <a:lnTo>
                    <a:pt x="127127" y="230124"/>
                  </a:lnTo>
                  <a:lnTo>
                    <a:pt x="125603" y="237744"/>
                  </a:lnTo>
                  <a:lnTo>
                    <a:pt x="127127" y="239014"/>
                  </a:lnTo>
                  <a:lnTo>
                    <a:pt x="143764" y="239014"/>
                  </a:lnTo>
                  <a:lnTo>
                    <a:pt x="146812" y="237744"/>
                  </a:lnTo>
                  <a:lnTo>
                    <a:pt x="146812" y="228854"/>
                  </a:lnTo>
                  <a:lnTo>
                    <a:pt x="145288" y="227584"/>
                  </a:lnTo>
                  <a:close/>
                </a:path>
                <a:path w="425450" h="334645">
                  <a:moveTo>
                    <a:pt x="169545" y="227584"/>
                  </a:moveTo>
                  <a:lnTo>
                    <a:pt x="152908" y="227584"/>
                  </a:lnTo>
                  <a:lnTo>
                    <a:pt x="151384" y="228854"/>
                  </a:lnTo>
                  <a:lnTo>
                    <a:pt x="151384" y="237744"/>
                  </a:lnTo>
                  <a:lnTo>
                    <a:pt x="152908" y="239014"/>
                  </a:lnTo>
                  <a:lnTo>
                    <a:pt x="169545" y="239014"/>
                  </a:lnTo>
                  <a:lnTo>
                    <a:pt x="171069" y="237744"/>
                  </a:lnTo>
                  <a:lnTo>
                    <a:pt x="171069" y="228854"/>
                  </a:lnTo>
                  <a:lnTo>
                    <a:pt x="169545" y="227584"/>
                  </a:lnTo>
                  <a:close/>
                </a:path>
                <a:path w="425450" h="334645">
                  <a:moveTo>
                    <a:pt x="193802" y="227584"/>
                  </a:moveTo>
                  <a:lnTo>
                    <a:pt x="177165" y="227584"/>
                  </a:lnTo>
                  <a:lnTo>
                    <a:pt x="175641" y="228854"/>
                  </a:lnTo>
                  <a:lnTo>
                    <a:pt x="175641" y="230124"/>
                  </a:lnTo>
                  <a:lnTo>
                    <a:pt x="177165" y="237744"/>
                  </a:lnTo>
                  <a:lnTo>
                    <a:pt x="178689" y="239014"/>
                  </a:lnTo>
                  <a:lnTo>
                    <a:pt x="195326" y="239014"/>
                  </a:lnTo>
                  <a:lnTo>
                    <a:pt x="196850" y="237744"/>
                  </a:lnTo>
                  <a:lnTo>
                    <a:pt x="195326" y="230124"/>
                  </a:lnTo>
                  <a:lnTo>
                    <a:pt x="195326" y="228854"/>
                  </a:lnTo>
                  <a:lnTo>
                    <a:pt x="193802" y="227584"/>
                  </a:lnTo>
                  <a:close/>
                </a:path>
                <a:path w="425450" h="334645">
                  <a:moveTo>
                    <a:pt x="219583" y="227584"/>
                  </a:moveTo>
                  <a:lnTo>
                    <a:pt x="202819" y="227584"/>
                  </a:lnTo>
                  <a:lnTo>
                    <a:pt x="201295" y="228854"/>
                  </a:lnTo>
                  <a:lnTo>
                    <a:pt x="201295" y="237744"/>
                  </a:lnTo>
                  <a:lnTo>
                    <a:pt x="202819" y="239014"/>
                  </a:lnTo>
                  <a:lnTo>
                    <a:pt x="219583" y="239014"/>
                  </a:lnTo>
                  <a:lnTo>
                    <a:pt x="220980" y="237744"/>
                  </a:lnTo>
                  <a:lnTo>
                    <a:pt x="220980" y="228854"/>
                  </a:lnTo>
                  <a:lnTo>
                    <a:pt x="219583" y="227584"/>
                  </a:lnTo>
                  <a:close/>
                </a:path>
                <a:path w="425450" h="334645">
                  <a:moveTo>
                    <a:pt x="243713" y="227584"/>
                  </a:moveTo>
                  <a:lnTo>
                    <a:pt x="227076" y="227584"/>
                  </a:lnTo>
                  <a:lnTo>
                    <a:pt x="225552" y="228854"/>
                  </a:lnTo>
                  <a:lnTo>
                    <a:pt x="225552" y="230124"/>
                  </a:lnTo>
                  <a:lnTo>
                    <a:pt x="227076" y="237744"/>
                  </a:lnTo>
                  <a:lnTo>
                    <a:pt x="228600" y="239014"/>
                  </a:lnTo>
                  <a:lnTo>
                    <a:pt x="245237" y="239014"/>
                  </a:lnTo>
                  <a:lnTo>
                    <a:pt x="246761" y="237744"/>
                  </a:lnTo>
                  <a:lnTo>
                    <a:pt x="245237" y="230124"/>
                  </a:lnTo>
                  <a:lnTo>
                    <a:pt x="245237" y="228854"/>
                  </a:lnTo>
                  <a:lnTo>
                    <a:pt x="243713" y="227584"/>
                  </a:lnTo>
                  <a:close/>
                </a:path>
                <a:path w="425450" h="334645">
                  <a:moveTo>
                    <a:pt x="267970" y="227584"/>
                  </a:moveTo>
                  <a:lnTo>
                    <a:pt x="251333" y="227584"/>
                  </a:lnTo>
                  <a:lnTo>
                    <a:pt x="249809" y="228854"/>
                  </a:lnTo>
                  <a:lnTo>
                    <a:pt x="249809" y="230124"/>
                  </a:lnTo>
                  <a:lnTo>
                    <a:pt x="251333" y="237744"/>
                  </a:lnTo>
                  <a:lnTo>
                    <a:pt x="254381" y="239014"/>
                  </a:lnTo>
                  <a:lnTo>
                    <a:pt x="271018" y="239014"/>
                  </a:lnTo>
                  <a:lnTo>
                    <a:pt x="272542" y="237744"/>
                  </a:lnTo>
                  <a:lnTo>
                    <a:pt x="269494" y="230124"/>
                  </a:lnTo>
                  <a:lnTo>
                    <a:pt x="269494" y="228854"/>
                  </a:lnTo>
                  <a:lnTo>
                    <a:pt x="267970" y="227584"/>
                  </a:lnTo>
                  <a:close/>
                </a:path>
                <a:path w="425450" h="334645">
                  <a:moveTo>
                    <a:pt x="292227" y="227584"/>
                  </a:moveTo>
                  <a:lnTo>
                    <a:pt x="275590" y="227584"/>
                  </a:lnTo>
                  <a:lnTo>
                    <a:pt x="274066" y="228854"/>
                  </a:lnTo>
                  <a:lnTo>
                    <a:pt x="274066" y="230124"/>
                  </a:lnTo>
                  <a:lnTo>
                    <a:pt x="277114" y="237744"/>
                  </a:lnTo>
                  <a:lnTo>
                    <a:pt x="278638" y="239014"/>
                  </a:lnTo>
                  <a:lnTo>
                    <a:pt x="295275" y="239014"/>
                  </a:lnTo>
                  <a:lnTo>
                    <a:pt x="296799" y="237744"/>
                  </a:lnTo>
                  <a:lnTo>
                    <a:pt x="293751" y="230124"/>
                  </a:lnTo>
                  <a:lnTo>
                    <a:pt x="293751" y="228854"/>
                  </a:lnTo>
                  <a:lnTo>
                    <a:pt x="292227" y="227584"/>
                  </a:lnTo>
                  <a:close/>
                </a:path>
                <a:path w="425450" h="334645">
                  <a:moveTo>
                    <a:pt x="386080" y="44196"/>
                  </a:moveTo>
                  <a:lnTo>
                    <a:pt x="383032" y="44196"/>
                  </a:lnTo>
                  <a:lnTo>
                    <a:pt x="379984" y="45720"/>
                  </a:lnTo>
                  <a:lnTo>
                    <a:pt x="378460" y="48514"/>
                  </a:lnTo>
                  <a:lnTo>
                    <a:pt x="378460" y="51435"/>
                  </a:lnTo>
                  <a:lnTo>
                    <a:pt x="381508" y="52832"/>
                  </a:lnTo>
                  <a:lnTo>
                    <a:pt x="405653" y="84718"/>
                  </a:lnTo>
                  <a:lnTo>
                    <a:pt x="414464" y="121713"/>
                  </a:lnTo>
                  <a:lnTo>
                    <a:pt x="407939" y="159256"/>
                  </a:lnTo>
                  <a:lnTo>
                    <a:pt x="386080" y="192786"/>
                  </a:lnTo>
                  <a:lnTo>
                    <a:pt x="384556" y="194183"/>
                  </a:lnTo>
                  <a:lnTo>
                    <a:pt x="384556" y="198501"/>
                  </a:lnTo>
                  <a:lnTo>
                    <a:pt x="387604" y="199898"/>
                  </a:lnTo>
                  <a:lnTo>
                    <a:pt x="389128" y="201422"/>
                  </a:lnTo>
                  <a:lnTo>
                    <a:pt x="392176" y="201422"/>
                  </a:lnTo>
                  <a:lnTo>
                    <a:pt x="418861" y="163369"/>
                  </a:lnTo>
                  <a:lnTo>
                    <a:pt x="425450" y="121412"/>
                  </a:lnTo>
                  <a:lnTo>
                    <a:pt x="422328" y="100333"/>
                  </a:lnTo>
                  <a:lnTo>
                    <a:pt x="415242" y="80327"/>
                  </a:lnTo>
                  <a:lnTo>
                    <a:pt x="404179" y="61940"/>
                  </a:lnTo>
                  <a:lnTo>
                    <a:pt x="389128" y="45720"/>
                  </a:lnTo>
                  <a:lnTo>
                    <a:pt x="386080" y="44196"/>
                  </a:lnTo>
                  <a:close/>
                </a:path>
                <a:path w="425450" h="334645">
                  <a:moveTo>
                    <a:pt x="367919" y="62865"/>
                  </a:moveTo>
                  <a:lnTo>
                    <a:pt x="364871" y="62865"/>
                  </a:lnTo>
                  <a:lnTo>
                    <a:pt x="361823" y="64262"/>
                  </a:lnTo>
                  <a:lnTo>
                    <a:pt x="360299" y="67056"/>
                  </a:lnTo>
                  <a:lnTo>
                    <a:pt x="360299" y="69977"/>
                  </a:lnTo>
                  <a:lnTo>
                    <a:pt x="363347" y="71374"/>
                  </a:lnTo>
                  <a:lnTo>
                    <a:pt x="373512" y="82643"/>
                  </a:lnTo>
                  <a:lnTo>
                    <a:pt x="381142" y="94948"/>
                  </a:lnTo>
                  <a:lnTo>
                    <a:pt x="385939" y="108325"/>
                  </a:lnTo>
                  <a:lnTo>
                    <a:pt x="387443" y="121412"/>
                  </a:lnTo>
                  <a:lnTo>
                    <a:pt x="387554" y="124206"/>
                  </a:lnTo>
                  <a:lnTo>
                    <a:pt x="387082" y="137475"/>
                  </a:lnTo>
                  <a:lnTo>
                    <a:pt x="383420" y="151384"/>
                  </a:lnTo>
                  <a:lnTo>
                    <a:pt x="376941" y="164189"/>
                  </a:lnTo>
                  <a:lnTo>
                    <a:pt x="367919" y="175641"/>
                  </a:lnTo>
                  <a:lnTo>
                    <a:pt x="364871" y="177038"/>
                  </a:lnTo>
                  <a:lnTo>
                    <a:pt x="364871" y="181356"/>
                  </a:lnTo>
                  <a:lnTo>
                    <a:pt x="367919" y="182753"/>
                  </a:lnTo>
                  <a:lnTo>
                    <a:pt x="369443" y="184277"/>
                  </a:lnTo>
                  <a:lnTo>
                    <a:pt x="372491" y="184277"/>
                  </a:lnTo>
                  <a:lnTo>
                    <a:pt x="397361" y="138890"/>
                  </a:lnTo>
                  <a:lnTo>
                    <a:pt x="398078" y="124206"/>
                  </a:lnTo>
                  <a:lnTo>
                    <a:pt x="397984" y="121412"/>
                  </a:lnTo>
                  <a:lnTo>
                    <a:pt x="396238" y="106231"/>
                  </a:lnTo>
                  <a:lnTo>
                    <a:pt x="390794" y="90868"/>
                  </a:lnTo>
                  <a:lnTo>
                    <a:pt x="382232" y="76838"/>
                  </a:lnTo>
                  <a:lnTo>
                    <a:pt x="370967" y="64262"/>
                  </a:lnTo>
                  <a:lnTo>
                    <a:pt x="367919" y="62865"/>
                  </a:lnTo>
                  <a:close/>
                </a:path>
                <a:path w="425450" h="334645">
                  <a:moveTo>
                    <a:pt x="351282" y="80010"/>
                  </a:moveTo>
                  <a:lnTo>
                    <a:pt x="348234" y="80010"/>
                  </a:lnTo>
                  <a:lnTo>
                    <a:pt x="345186" y="81407"/>
                  </a:lnTo>
                  <a:lnTo>
                    <a:pt x="343662" y="84201"/>
                  </a:lnTo>
                  <a:lnTo>
                    <a:pt x="343662" y="87122"/>
                  </a:lnTo>
                  <a:lnTo>
                    <a:pt x="346710" y="88519"/>
                  </a:lnTo>
                  <a:lnTo>
                    <a:pt x="358901" y="104689"/>
                  </a:lnTo>
                  <a:lnTo>
                    <a:pt x="363569" y="123682"/>
                  </a:lnTo>
                  <a:lnTo>
                    <a:pt x="360568" y="142936"/>
                  </a:lnTo>
                  <a:lnTo>
                    <a:pt x="349758" y="159893"/>
                  </a:lnTo>
                  <a:lnTo>
                    <a:pt x="346710" y="161417"/>
                  </a:lnTo>
                  <a:lnTo>
                    <a:pt x="346710" y="165608"/>
                  </a:lnTo>
                  <a:lnTo>
                    <a:pt x="349758" y="167132"/>
                  </a:lnTo>
                  <a:lnTo>
                    <a:pt x="351282" y="168529"/>
                  </a:lnTo>
                  <a:lnTo>
                    <a:pt x="354330" y="168529"/>
                  </a:lnTo>
                  <a:lnTo>
                    <a:pt x="357378" y="167132"/>
                  </a:lnTo>
                  <a:lnTo>
                    <a:pt x="370665" y="146665"/>
                  </a:lnTo>
                  <a:lnTo>
                    <a:pt x="374328" y="123682"/>
                  </a:lnTo>
                  <a:lnTo>
                    <a:pt x="368379" y="101016"/>
                  </a:lnTo>
                  <a:lnTo>
                    <a:pt x="352806" y="81407"/>
                  </a:lnTo>
                  <a:lnTo>
                    <a:pt x="351282" y="80010"/>
                  </a:lnTo>
                  <a:close/>
                </a:path>
                <a:path w="425450" h="334645">
                  <a:moveTo>
                    <a:pt x="334645" y="95631"/>
                  </a:moveTo>
                  <a:lnTo>
                    <a:pt x="331597" y="95631"/>
                  </a:lnTo>
                  <a:lnTo>
                    <a:pt x="330073" y="97028"/>
                  </a:lnTo>
                  <a:lnTo>
                    <a:pt x="327025" y="99949"/>
                  </a:lnTo>
                  <a:lnTo>
                    <a:pt x="328640" y="102917"/>
                  </a:lnTo>
                  <a:lnTo>
                    <a:pt x="330073" y="105664"/>
                  </a:lnTo>
                  <a:lnTo>
                    <a:pt x="336169" y="109982"/>
                  </a:lnTo>
                  <a:lnTo>
                    <a:pt x="339090" y="117094"/>
                  </a:lnTo>
                  <a:lnTo>
                    <a:pt x="339090" y="124206"/>
                  </a:lnTo>
                  <a:lnTo>
                    <a:pt x="340614" y="132842"/>
                  </a:lnTo>
                  <a:lnTo>
                    <a:pt x="337693" y="139954"/>
                  </a:lnTo>
                  <a:lnTo>
                    <a:pt x="331597" y="144272"/>
                  </a:lnTo>
                  <a:lnTo>
                    <a:pt x="330073" y="147066"/>
                  </a:lnTo>
                  <a:lnTo>
                    <a:pt x="330073" y="149987"/>
                  </a:lnTo>
                  <a:lnTo>
                    <a:pt x="331597" y="152781"/>
                  </a:lnTo>
                  <a:lnTo>
                    <a:pt x="334645" y="154178"/>
                  </a:lnTo>
                  <a:lnTo>
                    <a:pt x="337693" y="154178"/>
                  </a:lnTo>
                  <a:lnTo>
                    <a:pt x="351282" y="124206"/>
                  </a:lnTo>
                  <a:lnTo>
                    <a:pt x="349569" y="116744"/>
                  </a:lnTo>
                  <a:lnTo>
                    <a:pt x="346725" y="109569"/>
                  </a:lnTo>
                  <a:lnTo>
                    <a:pt x="342763" y="102917"/>
                  </a:lnTo>
                  <a:lnTo>
                    <a:pt x="337693" y="97028"/>
                  </a:lnTo>
                  <a:lnTo>
                    <a:pt x="334645" y="95631"/>
                  </a:lnTo>
                  <a:close/>
                </a:path>
              </a:pathLst>
            </a:custGeom>
            <a:solidFill>
              <a:srgbClr val="3D5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767566" y="6449491"/>
              <a:ext cx="467995" cy="360045"/>
            </a:xfrm>
            <a:custGeom>
              <a:avLst/>
              <a:gdLst/>
              <a:ahLst/>
              <a:cxnLst/>
              <a:rect l="l" t="t" r="r" b="b"/>
              <a:pathLst>
                <a:path w="467995" h="360045">
                  <a:moveTo>
                    <a:pt x="467995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467995" y="359994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1682730" y="6844410"/>
            <a:ext cx="583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ИТ</a:t>
            </a:r>
            <a:r>
              <a:rPr sz="9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6941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783053" y="147027"/>
            <a:ext cx="827405" cy="590550"/>
            <a:chOff x="11783053" y="147027"/>
            <a:chExt cx="827405" cy="590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3053" y="147027"/>
              <a:ext cx="550966" cy="5903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50368" y="210197"/>
              <a:ext cx="259816" cy="27240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4306" y="9184335"/>
            <a:ext cx="16306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1 </a:t>
            </a:r>
            <a:r>
              <a:rPr sz="1000" spc="-10" dirty="0">
                <a:solidFill>
                  <a:srgbClr val="3D5056"/>
                </a:solidFill>
                <a:latin typeface="Tahoma"/>
                <a:cs typeface="Tahoma"/>
              </a:rPr>
              <a:t>ПП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– Публичный партнер </a:t>
            </a:r>
            <a:r>
              <a:rPr sz="1000" spc="-3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2</a:t>
            </a:r>
            <a:r>
              <a:rPr sz="10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ЧП –</a:t>
            </a:r>
            <a:r>
              <a:rPr sz="10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Частный</a:t>
            </a:r>
            <a:r>
              <a:rPr sz="10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3D5056"/>
                </a:solidFill>
                <a:latin typeface="Tahoma"/>
                <a:cs typeface="Tahoma"/>
              </a:rPr>
              <a:t>партнер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0145" y="3514089"/>
            <a:ext cx="111760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Финансирование</a:t>
            </a:r>
            <a:endParaRPr sz="11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1615" y="3661663"/>
            <a:ext cx="10375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Возврат</a:t>
            </a:r>
            <a:r>
              <a:rPr sz="1100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займов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7332" y="5877813"/>
            <a:ext cx="161988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Строительство,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эксплуатация созданных </a:t>
            </a:r>
            <a:r>
              <a:rPr sz="1100" spc="-3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объектов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6904" y="4646295"/>
            <a:ext cx="1724660" cy="1206500"/>
          </a:xfrm>
          <a:custGeom>
            <a:avLst/>
            <a:gdLst/>
            <a:ahLst/>
            <a:cxnLst/>
            <a:rect l="l" t="t" r="r" b="b"/>
            <a:pathLst>
              <a:path w="1724660" h="1206500">
                <a:moveTo>
                  <a:pt x="1523568" y="0"/>
                </a:moveTo>
                <a:lnTo>
                  <a:pt x="201002" y="0"/>
                </a:lnTo>
                <a:lnTo>
                  <a:pt x="154914" y="5304"/>
                </a:lnTo>
                <a:lnTo>
                  <a:pt x="112606" y="20414"/>
                </a:lnTo>
                <a:lnTo>
                  <a:pt x="75285" y="44127"/>
                </a:lnTo>
                <a:lnTo>
                  <a:pt x="44158" y="75237"/>
                </a:lnTo>
                <a:lnTo>
                  <a:pt x="20430" y="112541"/>
                </a:lnTo>
                <a:lnTo>
                  <a:pt x="5308" y="154834"/>
                </a:lnTo>
                <a:lnTo>
                  <a:pt x="0" y="200913"/>
                </a:lnTo>
                <a:lnTo>
                  <a:pt x="0" y="1004951"/>
                </a:lnTo>
                <a:lnTo>
                  <a:pt x="5308" y="1051037"/>
                </a:lnTo>
                <a:lnTo>
                  <a:pt x="20430" y="1093348"/>
                </a:lnTo>
                <a:lnTo>
                  <a:pt x="44158" y="1130677"/>
                </a:lnTo>
                <a:lnTo>
                  <a:pt x="75285" y="1161814"/>
                </a:lnTo>
                <a:lnTo>
                  <a:pt x="112606" y="1185552"/>
                </a:lnTo>
                <a:lnTo>
                  <a:pt x="154914" y="1200680"/>
                </a:lnTo>
                <a:lnTo>
                  <a:pt x="201002" y="1205991"/>
                </a:lnTo>
                <a:lnTo>
                  <a:pt x="1523568" y="1205991"/>
                </a:lnTo>
                <a:lnTo>
                  <a:pt x="1569647" y="1200680"/>
                </a:lnTo>
                <a:lnTo>
                  <a:pt x="1611940" y="1185552"/>
                </a:lnTo>
                <a:lnTo>
                  <a:pt x="1649244" y="1161814"/>
                </a:lnTo>
                <a:lnTo>
                  <a:pt x="1680355" y="1130677"/>
                </a:lnTo>
                <a:lnTo>
                  <a:pt x="1704067" y="1093348"/>
                </a:lnTo>
                <a:lnTo>
                  <a:pt x="1719177" y="1051037"/>
                </a:lnTo>
                <a:lnTo>
                  <a:pt x="1724482" y="1004951"/>
                </a:lnTo>
                <a:lnTo>
                  <a:pt x="1724482" y="200913"/>
                </a:lnTo>
                <a:lnTo>
                  <a:pt x="1719177" y="154834"/>
                </a:lnTo>
                <a:lnTo>
                  <a:pt x="1704067" y="112541"/>
                </a:lnTo>
                <a:lnTo>
                  <a:pt x="1680355" y="75237"/>
                </a:lnTo>
                <a:lnTo>
                  <a:pt x="1649244" y="44127"/>
                </a:lnTo>
                <a:lnTo>
                  <a:pt x="1611940" y="20414"/>
                </a:lnTo>
                <a:lnTo>
                  <a:pt x="1569647" y="5304"/>
                </a:lnTo>
                <a:lnTo>
                  <a:pt x="1523568" y="0"/>
                </a:lnTo>
                <a:close/>
              </a:path>
            </a:pathLst>
          </a:custGeom>
          <a:solidFill>
            <a:srgbClr val="E9F3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874" y="5022595"/>
            <a:ext cx="15532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Субъект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3D5056"/>
                </a:solidFill>
                <a:latin typeface="Tahoma"/>
                <a:cs typeface="Tahoma"/>
              </a:rPr>
              <a:t>(Концедент</a:t>
            </a:r>
            <a:r>
              <a:rPr sz="1400" spc="-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/</a:t>
            </a:r>
            <a:r>
              <a:rPr sz="1400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ПП</a:t>
            </a:r>
            <a:r>
              <a:rPr sz="1350" spc="-7" baseline="24691" dirty="0">
                <a:solidFill>
                  <a:srgbClr val="3D5056"/>
                </a:solidFill>
                <a:latin typeface="Tahoma"/>
                <a:cs typeface="Tahoma"/>
              </a:rPr>
              <a:t>1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67678" y="3062223"/>
            <a:ext cx="127000" cy="1524635"/>
          </a:xfrm>
          <a:custGeom>
            <a:avLst/>
            <a:gdLst/>
            <a:ahLst/>
            <a:cxnLst/>
            <a:rect l="l" t="t" r="r" b="b"/>
            <a:pathLst>
              <a:path w="127000" h="1524635">
                <a:moveTo>
                  <a:pt x="0" y="1397380"/>
                </a:moveTo>
                <a:lnTo>
                  <a:pt x="63500" y="1524380"/>
                </a:lnTo>
                <a:lnTo>
                  <a:pt x="101600" y="1448180"/>
                </a:lnTo>
                <a:lnTo>
                  <a:pt x="58674" y="1448180"/>
                </a:lnTo>
                <a:lnTo>
                  <a:pt x="58674" y="1444320"/>
                </a:lnTo>
                <a:lnTo>
                  <a:pt x="0" y="1397380"/>
                </a:lnTo>
                <a:close/>
              </a:path>
              <a:path w="127000" h="1524635">
                <a:moveTo>
                  <a:pt x="58674" y="1444320"/>
                </a:moveTo>
                <a:lnTo>
                  <a:pt x="58674" y="1448180"/>
                </a:lnTo>
                <a:lnTo>
                  <a:pt x="63500" y="1448180"/>
                </a:lnTo>
                <a:lnTo>
                  <a:pt x="58674" y="1444320"/>
                </a:lnTo>
                <a:close/>
              </a:path>
              <a:path w="127000" h="1524635">
                <a:moveTo>
                  <a:pt x="68199" y="0"/>
                </a:moveTo>
                <a:lnTo>
                  <a:pt x="58674" y="0"/>
                </a:lnTo>
                <a:lnTo>
                  <a:pt x="58800" y="1444421"/>
                </a:lnTo>
                <a:lnTo>
                  <a:pt x="63500" y="1448180"/>
                </a:lnTo>
                <a:lnTo>
                  <a:pt x="68199" y="1444421"/>
                </a:lnTo>
                <a:lnTo>
                  <a:pt x="68199" y="0"/>
                </a:lnTo>
                <a:close/>
              </a:path>
              <a:path w="127000" h="1524635">
                <a:moveTo>
                  <a:pt x="68199" y="1444421"/>
                </a:moveTo>
                <a:lnTo>
                  <a:pt x="63500" y="1448180"/>
                </a:lnTo>
                <a:lnTo>
                  <a:pt x="68199" y="1448180"/>
                </a:lnTo>
                <a:lnTo>
                  <a:pt x="68199" y="1444421"/>
                </a:lnTo>
                <a:close/>
              </a:path>
              <a:path w="127000" h="1524635">
                <a:moveTo>
                  <a:pt x="127000" y="1397380"/>
                </a:moveTo>
                <a:lnTo>
                  <a:pt x="68325" y="1444320"/>
                </a:lnTo>
                <a:lnTo>
                  <a:pt x="68199" y="1448180"/>
                </a:lnTo>
                <a:lnTo>
                  <a:pt x="101600" y="1448180"/>
                </a:lnTo>
                <a:lnTo>
                  <a:pt x="127000" y="1397380"/>
                </a:lnTo>
                <a:close/>
              </a:path>
            </a:pathLst>
          </a:custGeom>
          <a:solidFill>
            <a:srgbClr val="DC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6726" y="3062223"/>
            <a:ext cx="127000" cy="1524635"/>
          </a:xfrm>
          <a:custGeom>
            <a:avLst/>
            <a:gdLst/>
            <a:ahLst/>
            <a:cxnLst/>
            <a:rect l="l" t="t" r="r" b="b"/>
            <a:pathLst>
              <a:path w="127000" h="1524635">
                <a:moveTo>
                  <a:pt x="63500" y="76200"/>
                </a:moveTo>
                <a:lnTo>
                  <a:pt x="58800" y="79959"/>
                </a:lnTo>
                <a:lnTo>
                  <a:pt x="58674" y="1524380"/>
                </a:lnTo>
                <a:lnTo>
                  <a:pt x="68199" y="1524380"/>
                </a:lnTo>
                <a:lnTo>
                  <a:pt x="68199" y="79959"/>
                </a:lnTo>
                <a:lnTo>
                  <a:pt x="63500" y="76200"/>
                </a:lnTo>
                <a:close/>
              </a:path>
              <a:path w="127000" h="1524635">
                <a:moveTo>
                  <a:pt x="63500" y="0"/>
                </a:moveTo>
                <a:lnTo>
                  <a:pt x="0" y="127000"/>
                </a:lnTo>
                <a:lnTo>
                  <a:pt x="58674" y="80060"/>
                </a:lnTo>
                <a:lnTo>
                  <a:pt x="58674" y="76200"/>
                </a:lnTo>
                <a:lnTo>
                  <a:pt x="101600" y="76200"/>
                </a:lnTo>
                <a:lnTo>
                  <a:pt x="63500" y="0"/>
                </a:lnTo>
                <a:close/>
              </a:path>
              <a:path w="127000" h="1524635">
                <a:moveTo>
                  <a:pt x="101600" y="76200"/>
                </a:moveTo>
                <a:lnTo>
                  <a:pt x="68199" y="76200"/>
                </a:lnTo>
                <a:lnTo>
                  <a:pt x="68325" y="80060"/>
                </a:lnTo>
                <a:lnTo>
                  <a:pt x="127000" y="127000"/>
                </a:lnTo>
                <a:lnTo>
                  <a:pt x="101600" y="76200"/>
                </a:lnTo>
                <a:close/>
              </a:path>
              <a:path w="127000" h="1524635">
                <a:moveTo>
                  <a:pt x="63500" y="76200"/>
                </a:moveTo>
                <a:lnTo>
                  <a:pt x="58674" y="76200"/>
                </a:lnTo>
                <a:lnTo>
                  <a:pt x="58674" y="80060"/>
                </a:lnTo>
                <a:lnTo>
                  <a:pt x="63500" y="76200"/>
                </a:lnTo>
                <a:close/>
              </a:path>
              <a:path w="127000" h="1524635">
                <a:moveTo>
                  <a:pt x="68199" y="76200"/>
                </a:moveTo>
                <a:lnTo>
                  <a:pt x="63500" y="76200"/>
                </a:lnTo>
                <a:lnTo>
                  <a:pt x="68199" y="79959"/>
                </a:lnTo>
                <a:lnTo>
                  <a:pt x="68199" y="76200"/>
                </a:lnTo>
                <a:close/>
              </a:path>
            </a:pathLst>
          </a:custGeom>
          <a:solidFill>
            <a:srgbClr val="DC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11932" y="5286832"/>
            <a:ext cx="2786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Финансовые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обязательства</a:t>
            </a:r>
            <a:r>
              <a:rPr sz="11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endParaRPr sz="11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возмещению расходов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Концессионера/ЧП, </a:t>
            </a:r>
            <a:r>
              <a:rPr sz="1100" spc="-3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предоставление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земельного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участка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для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реализации</a:t>
            </a:r>
            <a:r>
              <a:rPr sz="11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19161" y="4660138"/>
            <a:ext cx="1796414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Выручка от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использования </a:t>
            </a:r>
            <a:r>
              <a:rPr sz="1100" spc="-3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объекта</a:t>
            </a:r>
            <a:r>
              <a:rPr sz="11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11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платной</a:t>
            </a:r>
            <a:r>
              <a:rPr sz="1100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основе </a:t>
            </a:r>
            <a:r>
              <a:rPr sz="1100" spc="-3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(тарифный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платеж)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94646" y="4063365"/>
            <a:ext cx="2971165" cy="1178560"/>
          </a:xfrm>
          <a:custGeom>
            <a:avLst/>
            <a:gdLst/>
            <a:ahLst/>
            <a:cxnLst/>
            <a:rect l="l" t="t" r="r" b="b"/>
            <a:pathLst>
              <a:path w="2971165" h="1178560">
                <a:moveTo>
                  <a:pt x="2774823" y="0"/>
                </a:moveTo>
                <a:lnTo>
                  <a:pt x="196342" y="0"/>
                </a:lnTo>
                <a:lnTo>
                  <a:pt x="151315" y="5184"/>
                </a:lnTo>
                <a:lnTo>
                  <a:pt x="109986" y="19952"/>
                </a:lnTo>
                <a:lnTo>
                  <a:pt x="73531" y="43127"/>
                </a:lnTo>
                <a:lnTo>
                  <a:pt x="43127" y="73531"/>
                </a:lnTo>
                <a:lnTo>
                  <a:pt x="19952" y="109986"/>
                </a:lnTo>
                <a:lnTo>
                  <a:pt x="5184" y="151315"/>
                </a:lnTo>
                <a:lnTo>
                  <a:pt x="0" y="196342"/>
                </a:lnTo>
                <a:lnTo>
                  <a:pt x="0" y="981837"/>
                </a:lnTo>
                <a:lnTo>
                  <a:pt x="5184" y="1026870"/>
                </a:lnTo>
                <a:lnTo>
                  <a:pt x="19952" y="1068217"/>
                </a:lnTo>
                <a:lnTo>
                  <a:pt x="43127" y="1104697"/>
                </a:lnTo>
                <a:lnTo>
                  <a:pt x="73531" y="1135128"/>
                </a:lnTo>
                <a:lnTo>
                  <a:pt x="109986" y="1158328"/>
                </a:lnTo>
                <a:lnTo>
                  <a:pt x="151315" y="1173114"/>
                </a:lnTo>
                <a:lnTo>
                  <a:pt x="196342" y="1178306"/>
                </a:lnTo>
                <a:lnTo>
                  <a:pt x="2774823" y="1178306"/>
                </a:lnTo>
                <a:lnTo>
                  <a:pt x="2819849" y="1173114"/>
                </a:lnTo>
                <a:lnTo>
                  <a:pt x="2861178" y="1158328"/>
                </a:lnTo>
                <a:lnTo>
                  <a:pt x="2897633" y="1135128"/>
                </a:lnTo>
                <a:lnTo>
                  <a:pt x="2928037" y="1104697"/>
                </a:lnTo>
                <a:lnTo>
                  <a:pt x="2951212" y="1068217"/>
                </a:lnTo>
                <a:lnTo>
                  <a:pt x="2965980" y="1026870"/>
                </a:lnTo>
                <a:lnTo>
                  <a:pt x="2971164" y="981837"/>
                </a:lnTo>
                <a:lnTo>
                  <a:pt x="2971164" y="196342"/>
                </a:lnTo>
                <a:lnTo>
                  <a:pt x="2965980" y="151315"/>
                </a:lnTo>
                <a:lnTo>
                  <a:pt x="2951212" y="109986"/>
                </a:lnTo>
                <a:lnTo>
                  <a:pt x="2928037" y="73531"/>
                </a:lnTo>
                <a:lnTo>
                  <a:pt x="2897633" y="43127"/>
                </a:lnTo>
                <a:lnTo>
                  <a:pt x="2861178" y="19952"/>
                </a:lnTo>
                <a:lnTo>
                  <a:pt x="2819849" y="5184"/>
                </a:lnTo>
                <a:lnTo>
                  <a:pt x="27748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096245" y="4532121"/>
            <a:ext cx="1772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Потребители</a:t>
            </a:r>
            <a:r>
              <a:rPr sz="1400" b="1" spc="-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услуг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90515" y="4646295"/>
            <a:ext cx="4094479" cy="1870075"/>
            <a:chOff x="5390515" y="4646295"/>
            <a:chExt cx="4094479" cy="1870075"/>
          </a:xfrm>
        </p:grpSpPr>
        <p:sp>
          <p:nvSpPr>
            <p:cNvPr id="19" name="object 19"/>
            <p:cNvSpPr/>
            <p:nvPr/>
          </p:nvSpPr>
          <p:spPr>
            <a:xfrm>
              <a:off x="7087870" y="4647691"/>
              <a:ext cx="2397125" cy="1868805"/>
            </a:xfrm>
            <a:custGeom>
              <a:avLst/>
              <a:gdLst/>
              <a:ahLst/>
              <a:cxnLst/>
              <a:rect l="l" t="t" r="r" b="b"/>
              <a:pathLst>
                <a:path w="2397125" h="1868804">
                  <a:moveTo>
                    <a:pt x="2380107" y="1804924"/>
                  </a:moveTo>
                  <a:lnTo>
                    <a:pt x="2370709" y="1800225"/>
                  </a:lnTo>
                  <a:lnTo>
                    <a:pt x="2253107" y="1741424"/>
                  </a:lnTo>
                  <a:lnTo>
                    <a:pt x="2300147" y="1800225"/>
                  </a:lnTo>
                  <a:lnTo>
                    <a:pt x="349250" y="1800225"/>
                  </a:lnTo>
                  <a:lnTo>
                    <a:pt x="349250" y="891413"/>
                  </a:lnTo>
                  <a:lnTo>
                    <a:pt x="349250" y="886714"/>
                  </a:lnTo>
                  <a:lnTo>
                    <a:pt x="349250" y="884047"/>
                  </a:lnTo>
                  <a:lnTo>
                    <a:pt x="347091" y="881888"/>
                  </a:lnTo>
                  <a:lnTo>
                    <a:pt x="18034" y="881888"/>
                  </a:lnTo>
                  <a:lnTo>
                    <a:pt x="18034" y="891413"/>
                  </a:lnTo>
                  <a:lnTo>
                    <a:pt x="339725" y="891413"/>
                  </a:lnTo>
                  <a:lnTo>
                    <a:pt x="339725" y="1807591"/>
                  </a:lnTo>
                  <a:lnTo>
                    <a:pt x="341884" y="1809750"/>
                  </a:lnTo>
                  <a:lnTo>
                    <a:pt x="2300046" y="1809750"/>
                  </a:lnTo>
                  <a:lnTo>
                    <a:pt x="2253107" y="1868424"/>
                  </a:lnTo>
                  <a:lnTo>
                    <a:pt x="2370455" y="1809750"/>
                  </a:lnTo>
                  <a:lnTo>
                    <a:pt x="2380107" y="1804924"/>
                  </a:lnTo>
                  <a:close/>
                </a:path>
                <a:path w="2397125" h="1868804">
                  <a:moveTo>
                    <a:pt x="2396871" y="0"/>
                  </a:moveTo>
                  <a:lnTo>
                    <a:pt x="347472" y="0"/>
                  </a:lnTo>
                  <a:lnTo>
                    <a:pt x="345313" y="2159"/>
                  </a:lnTo>
                  <a:lnTo>
                    <a:pt x="345313" y="300355"/>
                  </a:lnTo>
                  <a:lnTo>
                    <a:pt x="80060" y="300355"/>
                  </a:lnTo>
                  <a:lnTo>
                    <a:pt x="127000" y="241681"/>
                  </a:lnTo>
                  <a:lnTo>
                    <a:pt x="0" y="305181"/>
                  </a:lnTo>
                  <a:lnTo>
                    <a:pt x="127000" y="368681"/>
                  </a:lnTo>
                  <a:lnTo>
                    <a:pt x="79959" y="309880"/>
                  </a:lnTo>
                  <a:lnTo>
                    <a:pt x="352679" y="309880"/>
                  </a:lnTo>
                  <a:lnTo>
                    <a:pt x="354838" y="307721"/>
                  </a:lnTo>
                  <a:lnTo>
                    <a:pt x="354838" y="305181"/>
                  </a:lnTo>
                  <a:lnTo>
                    <a:pt x="354838" y="300355"/>
                  </a:lnTo>
                  <a:lnTo>
                    <a:pt x="354838" y="9525"/>
                  </a:lnTo>
                  <a:lnTo>
                    <a:pt x="2396871" y="9525"/>
                  </a:lnTo>
                  <a:lnTo>
                    <a:pt x="2396871" y="4826"/>
                  </a:lnTo>
                  <a:lnTo>
                    <a:pt x="2396871" y="0"/>
                  </a:lnTo>
                  <a:close/>
                </a:path>
              </a:pathLst>
            </a:custGeom>
            <a:solidFill>
              <a:srgbClr val="DC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90515" y="4646295"/>
              <a:ext cx="1724660" cy="1206500"/>
            </a:xfrm>
            <a:custGeom>
              <a:avLst/>
              <a:gdLst/>
              <a:ahLst/>
              <a:cxnLst/>
              <a:rect l="l" t="t" r="r" b="b"/>
              <a:pathLst>
                <a:path w="1724659" h="1206500">
                  <a:moveTo>
                    <a:pt x="1523491" y="0"/>
                  </a:moveTo>
                  <a:lnTo>
                    <a:pt x="201040" y="0"/>
                  </a:lnTo>
                  <a:lnTo>
                    <a:pt x="154954" y="5304"/>
                  </a:lnTo>
                  <a:lnTo>
                    <a:pt x="112643" y="20414"/>
                  </a:lnTo>
                  <a:lnTo>
                    <a:pt x="75314" y="44127"/>
                  </a:lnTo>
                  <a:lnTo>
                    <a:pt x="44177" y="75237"/>
                  </a:lnTo>
                  <a:lnTo>
                    <a:pt x="20439" y="112541"/>
                  </a:lnTo>
                  <a:lnTo>
                    <a:pt x="5311" y="154834"/>
                  </a:lnTo>
                  <a:lnTo>
                    <a:pt x="0" y="200913"/>
                  </a:lnTo>
                  <a:lnTo>
                    <a:pt x="0" y="1004951"/>
                  </a:lnTo>
                  <a:lnTo>
                    <a:pt x="5311" y="1051037"/>
                  </a:lnTo>
                  <a:lnTo>
                    <a:pt x="20439" y="1093348"/>
                  </a:lnTo>
                  <a:lnTo>
                    <a:pt x="44177" y="1130677"/>
                  </a:lnTo>
                  <a:lnTo>
                    <a:pt x="75314" y="1161814"/>
                  </a:lnTo>
                  <a:lnTo>
                    <a:pt x="112643" y="1185552"/>
                  </a:lnTo>
                  <a:lnTo>
                    <a:pt x="154954" y="1200680"/>
                  </a:lnTo>
                  <a:lnTo>
                    <a:pt x="201040" y="1205991"/>
                  </a:lnTo>
                  <a:lnTo>
                    <a:pt x="1523491" y="1205991"/>
                  </a:lnTo>
                  <a:lnTo>
                    <a:pt x="1569618" y="1200680"/>
                  </a:lnTo>
                  <a:lnTo>
                    <a:pt x="1611945" y="1185552"/>
                  </a:lnTo>
                  <a:lnTo>
                    <a:pt x="1649271" y="1161814"/>
                  </a:lnTo>
                  <a:lnTo>
                    <a:pt x="1680395" y="1130677"/>
                  </a:lnTo>
                  <a:lnTo>
                    <a:pt x="1704115" y="1093348"/>
                  </a:lnTo>
                  <a:lnTo>
                    <a:pt x="1719228" y="1051037"/>
                  </a:lnTo>
                  <a:lnTo>
                    <a:pt x="1724533" y="1004951"/>
                  </a:lnTo>
                  <a:lnTo>
                    <a:pt x="1724533" y="200913"/>
                  </a:lnTo>
                  <a:lnTo>
                    <a:pt x="1719228" y="154834"/>
                  </a:lnTo>
                  <a:lnTo>
                    <a:pt x="1704115" y="112541"/>
                  </a:lnTo>
                  <a:lnTo>
                    <a:pt x="1680395" y="75237"/>
                  </a:lnTo>
                  <a:lnTo>
                    <a:pt x="1649271" y="44127"/>
                  </a:lnTo>
                  <a:lnTo>
                    <a:pt x="1611945" y="20414"/>
                  </a:lnTo>
                  <a:lnTo>
                    <a:pt x="1569618" y="5304"/>
                  </a:lnTo>
                  <a:lnTo>
                    <a:pt x="15234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13196" y="5022595"/>
            <a:ext cx="14820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8805" marR="30480" indent="-56134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Кон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ц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сс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он</a:t>
            </a:r>
            <a:r>
              <a:rPr sz="1400" b="1" spc="-2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/ 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ЧП</a:t>
            </a:r>
            <a:r>
              <a:rPr sz="1350" b="1" spc="-7" baseline="24691" dirty="0">
                <a:solidFill>
                  <a:srgbClr val="3D5056"/>
                </a:solidFill>
                <a:latin typeface="Tahoma"/>
                <a:cs typeface="Tahoma"/>
              </a:rPr>
              <a:t>2</a:t>
            </a:r>
            <a:endParaRPr sz="1350" baseline="24691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61083" y="1836420"/>
            <a:ext cx="10290810" cy="5846445"/>
            <a:chOff x="1561083" y="1836420"/>
            <a:chExt cx="10290810" cy="5846445"/>
          </a:xfrm>
        </p:grpSpPr>
        <p:sp>
          <p:nvSpPr>
            <p:cNvPr id="23" name="object 23"/>
            <p:cNvSpPr/>
            <p:nvPr/>
          </p:nvSpPr>
          <p:spPr>
            <a:xfrm>
              <a:off x="4273550" y="1845945"/>
              <a:ext cx="3930650" cy="1127760"/>
            </a:xfrm>
            <a:custGeom>
              <a:avLst/>
              <a:gdLst/>
              <a:ahLst/>
              <a:cxnLst/>
              <a:rect l="l" t="t" r="r" b="b"/>
              <a:pathLst>
                <a:path w="3930650" h="1127760">
                  <a:moveTo>
                    <a:pt x="0" y="187959"/>
                  </a:moveTo>
                  <a:lnTo>
                    <a:pt x="6708" y="138009"/>
                  </a:lnTo>
                  <a:lnTo>
                    <a:pt x="25644" y="93114"/>
                  </a:lnTo>
                  <a:lnTo>
                    <a:pt x="55022" y="55070"/>
                  </a:lnTo>
                  <a:lnTo>
                    <a:pt x="93058" y="25672"/>
                  </a:lnTo>
                  <a:lnTo>
                    <a:pt x="137965" y="6717"/>
                  </a:lnTo>
                  <a:lnTo>
                    <a:pt x="187960" y="0"/>
                  </a:lnTo>
                  <a:lnTo>
                    <a:pt x="3742690" y="0"/>
                  </a:lnTo>
                  <a:lnTo>
                    <a:pt x="3792640" y="6717"/>
                  </a:lnTo>
                  <a:lnTo>
                    <a:pt x="3837535" y="25672"/>
                  </a:lnTo>
                  <a:lnTo>
                    <a:pt x="3875579" y="55070"/>
                  </a:lnTo>
                  <a:lnTo>
                    <a:pt x="3904977" y="93114"/>
                  </a:lnTo>
                  <a:lnTo>
                    <a:pt x="3923932" y="138009"/>
                  </a:lnTo>
                  <a:lnTo>
                    <a:pt x="3930650" y="187959"/>
                  </a:lnTo>
                  <a:lnTo>
                    <a:pt x="3930650" y="939800"/>
                  </a:lnTo>
                  <a:lnTo>
                    <a:pt x="3923932" y="989794"/>
                  </a:lnTo>
                  <a:lnTo>
                    <a:pt x="3904977" y="1034701"/>
                  </a:lnTo>
                  <a:lnTo>
                    <a:pt x="3875579" y="1072737"/>
                  </a:lnTo>
                  <a:lnTo>
                    <a:pt x="3837535" y="1102115"/>
                  </a:lnTo>
                  <a:lnTo>
                    <a:pt x="3792640" y="1121051"/>
                  </a:lnTo>
                  <a:lnTo>
                    <a:pt x="3742690" y="1127759"/>
                  </a:lnTo>
                  <a:lnTo>
                    <a:pt x="187960" y="1127759"/>
                  </a:lnTo>
                  <a:lnTo>
                    <a:pt x="137965" y="1121051"/>
                  </a:lnTo>
                  <a:lnTo>
                    <a:pt x="93058" y="1102115"/>
                  </a:lnTo>
                  <a:lnTo>
                    <a:pt x="55022" y="1072737"/>
                  </a:lnTo>
                  <a:lnTo>
                    <a:pt x="25644" y="1034701"/>
                  </a:lnTo>
                  <a:lnTo>
                    <a:pt x="6708" y="989794"/>
                  </a:lnTo>
                  <a:lnTo>
                    <a:pt x="0" y="939800"/>
                  </a:lnTo>
                  <a:lnTo>
                    <a:pt x="0" y="187959"/>
                  </a:lnTo>
                  <a:close/>
                </a:path>
              </a:pathLst>
            </a:custGeom>
            <a:ln w="19050">
              <a:solidFill>
                <a:srgbClr val="8FC5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61084" y="2371724"/>
              <a:ext cx="3872865" cy="2941320"/>
            </a:xfrm>
            <a:custGeom>
              <a:avLst/>
              <a:gdLst/>
              <a:ahLst/>
              <a:cxnLst/>
              <a:rect l="l" t="t" r="r" b="b"/>
              <a:pathLst>
                <a:path w="3872865" h="2941320">
                  <a:moveTo>
                    <a:pt x="3829431" y="2877566"/>
                  </a:moveTo>
                  <a:lnTo>
                    <a:pt x="3819779" y="2872740"/>
                  </a:lnTo>
                  <a:lnTo>
                    <a:pt x="3702431" y="2814066"/>
                  </a:lnTo>
                  <a:lnTo>
                    <a:pt x="3749370" y="2872740"/>
                  </a:lnTo>
                  <a:lnTo>
                    <a:pt x="900303" y="2872740"/>
                  </a:lnTo>
                  <a:lnTo>
                    <a:pt x="900303" y="2882265"/>
                  </a:lnTo>
                  <a:lnTo>
                    <a:pt x="3749471" y="2882265"/>
                  </a:lnTo>
                  <a:lnTo>
                    <a:pt x="3702431" y="2941066"/>
                  </a:lnTo>
                  <a:lnTo>
                    <a:pt x="3820033" y="2882265"/>
                  </a:lnTo>
                  <a:lnTo>
                    <a:pt x="3829431" y="2877566"/>
                  </a:lnTo>
                  <a:close/>
                </a:path>
                <a:path w="3872865" h="2941320">
                  <a:moveTo>
                    <a:pt x="3872738" y="2301875"/>
                  </a:moveTo>
                  <a:lnTo>
                    <a:pt x="3850398" y="2267331"/>
                  </a:lnTo>
                  <a:lnTo>
                    <a:pt x="3795649" y="2182622"/>
                  </a:lnTo>
                  <a:lnTo>
                    <a:pt x="3806215" y="2257069"/>
                  </a:lnTo>
                  <a:lnTo>
                    <a:pt x="55994" y="42926"/>
                  </a:lnTo>
                  <a:lnTo>
                    <a:pt x="2636266" y="42926"/>
                  </a:lnTo>
                  <a:lnTo>
                    <a:pt x="2636266" y="76200"/>
                  </a:lnTo>
                  <a:lnTo>
                    <a:pt x="2702814" y="42926"/>
                  </a:lnTo>
                  <a:lnTo>
                    <a:pt x="2712466" y="38100"/>
                  </a:lnTo>
                  <a:lnTo>
                    <a:pt x="2703068" y="33401"/>
                  </a:lnTo>
                  <a:lnTo>
                    <a:pt x="2636266" y="0"/>
                  </a:lnTo>
                  <a:lnTo>
                    <a:pt x="2636266" y="33401"/>
                  </a:lnTo>
                  <a:lnTo>
                    <a:pt x="35433" y="33401"/>
                  </a:lnTo>
                  <a:lnTo>
                    <a:pt x="33274" y="35433"/>
                  </a:lnTo>
                  <a:lnTo>
                    <a:pt x="33274" y="2198370"/>
                  </a:lnTo>
                  <a:lnTo>
                    <a:pt x="0" y="2198370"/>
                  </a:lnTo>
                  <a:lnTo>
                    <a:pt x="38100" y="2274570"/>
                  </a:lnTo>
                  <a:lnTo>
                    <a:pt x="69837" y="2211070"/>
                  </a:lnTo>
                  <a:lnTo>
                    <a:pt x="76187" y="2198370"/>
                  </a:lnTo>
                  <a:lnTo>
                    <a:pt x="42799" y="2198370"/>
                  </a:lnTo>
                  <a:lnTo>
                    <a:pt x="42799" y="46113"/>
                  </a:lnTo>
                  <a:lnTo>
                    <a:pt x="3801376" y="2265324"/>
                  </a:lnTo>
                  <a:lnTo>
                    <a:pt x="3731133" y="2292096"/>
                  </a:lnTo>
                  <a:lnTo>
                    <a:pt x="3872738" y="2301875"/>
                  </a:lnTo>
                  <a:close/>
                </a:path>
              </a:pathLst>
            </a:custGeom>
            <a:solidFill>
              <a:srgbClr val="DC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08490" y="5711316"/>
              <a:ext cx="2338705" cy="1967230"/>
            </a:xfrm>
            <a:custGeom>
              <a:avLst/>
              <a:gdLst/>
              <a:ahLst/>
              <a:cxnLst/>
              <a:rect l="l" t="t" r="r" b="b"/>
              <a:pathLst>
                <a:path w="2338704" h="1967229">
                  <a:moveTo>
                    <a:pt x="0" y="150113"/>
                  </a:moveTo>
                  <a:lnTo>
                    <a:pt x="7663" y="102656"/>
                  </a:lnTo>
                  <a:lnTo>
                    <a:pt x="29000" y="61447"/>
                  </a:lnTo>
                  <a:lnTo>
                    <a:pt x="61529" y="28955"/>
                  </a:lnTo>
                  <a:lnTo>
                    <a:pt x="102770" y="7650"/>
                  </a:lnTo>
                  <a:lnTo>
                    <a:pt x="150240" y="0"/>
                  </a:lnTo>
                  <a:lnTo>
                    <a:pt x="2188209" y="0"/>
                  </a:lnTo>
                  <a:lnTo>
                    <a:pt x="2235667" y="7650"/>
                  </a:lnTo>
                  <a:lnTo>
                    <a:pt x="2276876" y="28955"/>
                  </a:lnTo>
                  <a:lnTo>
                    <a:pt x="2309368" y="61447"/>
                  </a:lnTo>
                  <a:lnTo>
                    <a:pt x="2330673" y="102656"/>
                  </a:lnTo>
                  <a:lnTo>
                    <a:pt x="2338324" y="150113"/>
                  </a:lnTo>
                  <a:lnTo>
                    <a:pt x="2338324" y="1816481"/>
                  </a:lnTo>
                  <a:lnTo>
                    <a:pt x="2330673" y="1864000"/>
                  </a:lnTo>
                  <a:lnTo>
                    <a:pt x="2309368" y="1905246"/>
                  </a:lnTo>
                  <a:lnTo>
                    <a:pt x="2276876" y="1937757"/>
                  </a:lnTo>
                  <a:lnTo>
                    <a:pt x="2235667" y="1959070"/>
                  </a:lnTo>
                  <a:lnTo>
                    <a:pt x="2188209" y="1966722"/>
                  </a:lnTo>
                  <a:lnTo>
                    <a:pt x="150240" y="1966722"/>
                  </a:lnTo>
                  <a:lnTo>
                    <a:pt x="102770" y="1959070"/>
                  </a:lnTo>
                  <a:lnTo>
                    <a:pt x="61529" y="1937757"/>
                  </a:lnTo>
                  <a:lnTo>
                    <a:pt x="29000" y="1905246"/>
                  </a:lnTo>
                  <a:lnTo>
                    <a:pt x="7663" y="1864000"/>
                  </a:lnTo>
                  <a:lnTo>
                    <a:pt x="0" y="1816481"/>
                  </a:lnTo>
                  <a:lnTo>
                    <a:pt x="0" y="150113"/>
                  </a:lnTo>
                  <a:close/>
                </a:path>
              </a:pathLst>
            </a:custGeom>
            <a:ln w="9525">
              <a:solidFill>
                <a:srgbClr val="8FC5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4508" y="5826760"/>
              <a:ext cx="382206" cy="41338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0288016" y="6244590"/>
            <a:ext cx="142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  <a:spcBef>
                <a:spcPts val="100"/>
              </a:spcBef>
              <a:tabLst>
                <a:tab pos="899794" algn="l"/>
              </a:tabLst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Социальная</a:t>
            </a:r>
            <a:r>
              <a:rPr sz="900" spc="1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Инженерная </a:t>
            </a:r>
            <a:r>
              <a:rPr sz="900" spc="-2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инф-ра	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77069" y="5826759"/>
            <a:ext cx="1238885" cy="1244600"/>
            <a:chOff x="9577069" y="5826759"/>
            <a:chExt cx="1238885" cy="124460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8533" y="5826759"/>
              <a:ext cx="376951" cy="3950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9464" y="6758406"/>
              <a:ext cx="382206" cy="24869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577069" y="6658978"/>
              <a:ext cx="607695" cy="412750"/>
            </a:xfrm>
            <a:custGeom>
              <a:avLst/>
              <a:gdLst/>
              <a:ahLst/>
              <a:cxnLst/>
              <a:rect l="l" t="t" r="r" b="b"/>
              <a:pathLst>
                <a:path w="607695" h="412750">
                  <a:moveTo>
                    <a:pt x="607199" y="0"/>
                  </a:moveTo>
                  <a:lnTo>
                    <a:pt x="0" y="0"/>
                  </a:lnTo>
                  <a:lnTo>
                    <a:pt x="0" y="412254"/>
                  </a:lnTo>
                  <a:lnTo>
                    <a:pt x="607199" y="412254"/>
                  </a:lnTo>
                  <a:lnTo>
                    <a:pt x="607199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602469" y="7066915"/>
            <a:ext cx="55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Д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ож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на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69577" y="6239636"/>
            <a:ext cx="56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Г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д</a:t>
            </a:r>
            <a:r>
              <a:rPr sz="900" spc="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ка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102357" y="1823085"/>
            <a:ext cx="8759190" cy="5270500"/>
            <a:chOff x="2102357" y="1823085"/>
            <a:chExt cx="8759190" cy="527050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76511" y="5848667"/>
              <a:ext cx="348437" cy="36823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568306" y="5831522"/>
              <a:ext cx="565150" cy="391795"/>
            </a:xfrm>
            <a:custGeom>
              <a:avLst/>
              <a:gdLst/>
              <a:ahLst/>
              <a:cxnLst/>
              <a:rect l="l" t="t" r="r" b="b"/>
              <a:pathLst>
                <a:path w="565150" h="391795">
                  <a:moveTo>
                    <a:pt x="564972" y="0"/>
                  </a:moveTo>
                  <a:lnTo>
                    <a:pt x="0" y="0"/>
                  </a:lnTo>
                  <a:lnTo>
                    <a:pt x="0" y="391350"/>
                  </a:lnTo>
                  <a:lnTo>
                    <a:pt x="564972" y="391350"/>
                  </a:lnTo>
                  <a:lnTo>
                    <a:pt x="564972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02357" y="2512314"/>
              <a:ext cx="1129157" cy="73177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195567" y="1832610"/>
              <a:ext cx="11430" cy="1127760"/>
            </a:xfrm>
            <a:custGeom>
              <a:avLst/>
              <a:gdLst/>
              <a:ahLst/>
              <a:cxnLst/>
              <a:rect l="l" t="t" r="r" b="b"/>
              <a:pathLst>
                <a:path w="11429" h="1127760">
                  <a:moveTo>
                    <a:pt x="0" y="0"/>
                  </a:moveTo>
                  <a:lnTo>
                    <a:pt x="10922" y="1127760"/>
                  </a:lnTo>
                </a:path>
              </a:pathLst>
            </a:custGeom>
            <a:ln w="19050">
              <a:solidFill>
                <a:srgbClr val="8BC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39018" y="6758660"/>
              <a:ext cx="370090" cy="33428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393552" y="6733463"/>
              <a:ext cx="467995" cy="360045"/>
            </a:xfrm>
            <a:custGeom>
              <a:avLst/>
              <a:gdLst/>
              <a:ahLst/>
              <a:cxnLst/>
              <a:rect l="l" t="t" r="r" b="b"/>
              <a:pathLst>
                <a:path w="467995" h="360045">
                  <a:moveTo>
                    <a:pt x="467995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467995" y="359994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99720" y="25449"/>
            <a:ext cx="9451340" cy="7639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475"/>
              </a:spcBef>
            </a:pPr>
            <a:r>
              <a:rPr spc="-10" dirty="0"/>
              <a:t>Возможные</a:t>
            </a:r>
            <a:r>
              <a:rPr spc="10" dirty="0"/>
              <a:t> </a:t>
            </a:r>
            <a:r>
              <a:rPr spc="-5" dirty="0"/>
              <a:t>схемы</a:t>
            </a:r>
            <a:r>
              <a:rPr spc="-10" dirty="0"/>
              <a:t> </a:t>
            </a:r>
            <a:r>
              <a:rPr spc="-5" dirty="0"/>
              <a:t>реализации механизма</a:t>
            </a: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800" spc="-5" dirty="0">
                <a:solidFill>
                  <a:srgbClr val="FFC000"/>
                </a:solidFill>
              </a:rPr>
              <a:t>Строительство</a:t>
            </a:r>
            <a:r>
              <a:rPr sz="1800" spc="30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инфраструктуры</a:t>
            </a:r>
            <a:r>
              <a:rPr sz="1800" spc="60" dirty="0">
                <a:solidFill>
                  <a:srgbClr val="FFC000"/>
                </a:solidFill>
              </a:rPr>
              <a:t> </a:t>
            </a:r>
            <a:r>
              <a:rPr sz="1800" dirty="0">
                <a:solidFill>
                  <a:srgbClr val="FFC000"/>
                </a:solidFill>
              </a:rPr>
              <a:t>в</a:t>
            </a:r>
            <a:r>
              <a:rPr sz="1800" spc="10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рамках</a:t>
            </a:r>
            <a:r>
              <a:rPr sz="1800" spc="5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концессий/ГЧП</a:t>
            </a:r>
            <a:r>
              <a:rPr sz="1800" dirty="0">
                <a:solidFill>
                  <a:srgbClr val="FFC000"/>
                </a:solidFill>
              </a:rPr>
              <a:t> (IV</a:t>
            </a:r>
            <a:r>
              <a:rPr sz="1800" spc="5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раздел</a:t>
            </a:r>
            <a:r>
              <a:rPr sz="1800" spc="5" dirty="0">
                <a:solidFill>
                  <a:srgbClr val="FFC000"/>
                </a:solidFill>
              </a:rPr>
              <a:t> </a:t>
            </a:r>
            <a:r>
              <a:rPr sz="1800" spc="-5" dirty="0">
                <a:solidFill>
                  <a:srgbClr val="FFC000"/>
                </a:solidFill>
              </a:rPr>
              <a:t>ПП</a:t>
            </a:r>
            <a:r>
              <a:rPr sz="1800" spc="-10" dirty="0">
                <a:solidFill>
                  <a:srgbClr val="FFC000"/>
                </a:solidFill>
              </a:rPr>
              <a:t> </a:t>
            </a:r>
            <a:r>
              <a:rPr sz="1800" dirty="0">
                <a:solidFill>
                  <a:srgbClr val="FFC000"/>
                </a:solidFill>
              </a:rPr>
              <a:t>2459)</a:t>
            </a:r>
            <a:endParaRPr sz="1800"/>
          </a:p>
        </p:txBody>
      </p:sp>
      <p:sp>
        <p:nvSpPr>
          <p:cNvPr id="42" name="object 42"/>
          <p:cNvSpPr txBox="1"/>
          <p:nvPr/>
        </p:nvSpPr>
        <p:spPr>
          <a:xfrm>
            <a:off x="4840604" y="2021839"/>
            <a:ext cx="573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СО</a:t>
            </a:r>
            <a:r>
              <a:rPr sz="1400" b="1" spc="-10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Ф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43221" y="2473527"/>
            <a:ext cx="1562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Заём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r>
              <a:rPr sz="1200" b="1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льготной</a:t>
            </a:r>
            <a:r>
              <a:rPr sz="12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ставке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39332" y="1954148"/>
            <a:ext cx="1651635" cy="913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16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Финансиру</a:t>
            </a:r>
            <a:r>
              <a:rPr sz="1400" b="1" spc="-15" dirty="0">
                <a:solidFill>
                  <a:srgbClr val="3D5056"/>
                </a:solidFill>
                <a:latin typeface="Tahoma"/>
                <a:cs typeface="Tahoma"/>
              </a:rPr>
              <a:t>ю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щ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1400" b="1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1400" b="1" spc="-5" dirty="0">
                <a:solidFill>
                  <a:srgbClr val="3D5056"/>
                </a:solidFill>
                <a:latin typeface="Tahoma"/>
                <a:cs typeface="Tahoma"/>
              </a:rPr>
              <a:t>организация</a:t>
            </a:r>
            <a:endParaRPr sz="1400">
              <a:latin typeface="Tahoma"/>
              <a:cs typeface="Tahoma"/>
            </a:endParaRPr>
          </a:p>
          <a:p>
            <a:pPr marL="17145" algn="ctr">
              <a:lnSpc>
                <a:spcPct val="100000"/>
              </a:lnSpc>
              <a:spcBef>
                <a:spcPts val="750"/>
              </a:spcBef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Кредит</a:t>
            </a:r>
            <a:endParaRPr sz="1200">
              <a:latin typeface="Tahoma"/>
              <a:cs typeface="Tahoma"/>
            </a:endParaRPr>
          </a:p>
          <a:p>
            <a:pPr marL="18415" algn="ctr">
              <a:lnSpc>
                <a:spcPct val="100000"/>
              </a:lnSpc>
            </a:pP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r>
              <a:rPr sz="1200" b="1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рыночной</a:t>
            </a:r>
            <a:r>
              <a:rPr sz="1200" b="1" spc="-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ставке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4306" y="7588377"/>
            <a:ext cx="895286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FC54B"/>
                </a:solidFill>
                <a:latin typeface="Tahoma"/>
                <a:cs typeface="Tahoma"/>
              </a:rPr>
              <a:t>Возвратность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Платежи</a:t>
            </a:r>
            <a:r>
              <a:rPr sz="1400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от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4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(или)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коммерческая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выручка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от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эксплуатации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объектов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8FC54B"/>
                </a:solidFill>
                <a:latin typeface="Tahoma"/>
                <a:cs typeface="Tahoma"/>
              </a:rPr>
              <a:t>Основное</a:t>
            </a:r>
            <a:r>
              <a:rPr sz="1400" b="1" spc="-4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8FC54B"/>
                </a:solidFill>
                <a:latin typeface="Tahoma"/>
                <a:cs typeface="Tahoma"/>
              </a:rPr>
              <a:t>обеспечение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Залог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прав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r>
              <a:rPr sz="14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концессионному</a:t>
            </a:r>
            <a:r>
              <a:rPr sz="14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соглашению</a:t>
            </a:r>
            <a:r>
              <a:rPr sz="14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 (или)</a:t>
            </a:r>
            <a:r>
              <a:rPr sz="14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1400" spc="-5" dirty="0">
                <a:solidFill>
                  <a:srgbClr val="3D5056"/>
                </a:solidFill>
                <a:latin typeface="Tahoma"/>
                <a:cs typeface="Tahoma"/>
              </a:rPr>
              <a:t> ГЧП,</a:t>
            </a:r>
            <a:r>
              <a:rPr sz="14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прямое</a:t>
            </a:r>
            <a:r>
              <a:rPr sz="14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соглашение</a:t>
            </a:r>
            <a:r>
              <a:rPr sz="1400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и компенсация</a:t>
            </a:r>
            <a:r>
              <a:rPr sz="1400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D5056"/>
                </a:solidFill>
                <a:latin typeface="Tahoma"/>
                <a:cs typeface="Tahoma"/>
              </a:rPr>
              <a:t>расторжения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53853" y="7101585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12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Ту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ст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ч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ка</a:t>
            </a:r>
            <a:r>
              <a:rPr sz="900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224006" y="6720255"/>
            <a:ext cx="467995" cy="360045"/>
            <a:chOff x="11224006" y="6720255"/>
            <a:chExt cx="467995" cy="360045"/>
          </a:xfrm>
        </p:grpSpPr>
        <p:sp>
          <p:nvSpPr>
            <p:cNvPr id="48" name="object 48"/>
            <p:cNvSpPr/>
            <p:nvPr/>
          </p:nvSpPr>
          <p:spPr>
            <a:xfrm>
              <a:off x="11265027" y="6737095"/>
              <a:ext cx="425450" cy="334645"/>
            </a:xfrm>
            <a:custGeom>
              <a:avLst/>
              <a:gdLst/>
              <a:ahLst/>
              <a:cxnLst/>
              <a:rect l="l" t="t" r="r" b="b"/>
              <a:pathLst>
                <a:path w="425450" h="334645">
                  <a:moveTo>
                    <a:pt x="284606" y="0"/>
                  </a:moveTo>
                  <a:lnTo>
                    <a:pt x="63500" y="0"/>
                  </a:lnTo>
                  <a:lnTo>
                    <a:pt x="55096" y="1527"/>
                  </a:lnTo>
                  <a:lnTo>
                    <a:pt x="48371" y="5746"/>
                  </a:lnTo>
                  <a:lnTo>
                    <a:pt x="43908" y="12108"/>
                  </a:lnTo>
                  <a:lnTo>
                    <a:pt x="42291" y="20065"/>
                  </a:lnTo>
                  <a:lnTo>
                    <a:pt x="42291" y="181482"/>
                  </a:lnTo>
                  <a:lnTo>
                    <a:pt x="43908" y="189420"/>
                  </a:lnTo>
                  <a:lnTo>
                    <a:pt x="48371" y="195738"/>
                  </a:lnTo>
                  <a:lnTo>
                    <a:pt x="55096" y="199913"/>
                  </a:lnTo>
                  <a:lnTo>
                    <a:pt x="63500" y="201421"/>
                  </a:lnTo>
                  <a:lnTo>
                    <a:pt x="284606" y="201421"/>
                  </a:lnTo>
                  <a:lnTo>
                    <a:pt x="293064" y="199913"/>
                  </a:lnTo>
                  <a:lnTo>
                    <a:pt x="299783" y="195738"/>
                  </a:lnTo>
                  <a:lnTo>
                    <a:pt x="304216" y="189420"/>
                  </a:lnTo>
                  <a:lnTo>
                    <a:pt x="304382" y="188594"/>
                  </a:lnTo>
                  <a:lnTo>
                    <a:pt x="59054" y="188594"/>
                  </a:lnTo>
                  <a:lnTo>
                    <a:pt x="56006" y="185673"/>
                  </a:lnTo>
                  <a:lnTo>
                    <a:pt x="56006" y="15747"/>
                  </a:lnTo>
                  <a:lnTo>
                    <a:pt x="59054" y="12826"/>
                  </a:lnTo>
                  <a:lnTo>
                    <a:pt x="304360" y="12826"/>
                  </a:lnTo>
                  <a:lnTo>
                    <a:pt x="304216" y="12108"/>
                  </a:lnTo>
                  <a:lnTo>
                    <a:pt x="299783" y="5746"/>
                  </a:lnTo>
                  <a:lnTo>
                    <a:pt x="293064" y="1527"/>
                  </a:lnTo>
                  <a:lnTo>
                    <a:pt x="284606" y="0"/>
                  </a:lnTo>
                  <a:close/>
                </a:path>
                <a:path w="425450" h="334645">
                  <a:moveTo>
                    <a:pt x="304360" y="12826"/>
                  </a:moveTo>
                  <a:lnTo>
                    <a:pt x="289178" y="12826"/>
                  </a:lnTo>
                  <a:lnTo>
                    <a:pt x="292226" y="15747"/>
                  </a:lnTo>
                  <a:lnTo>
                    <a:pt x="292226" y="185673"/>
                  </a:lnTo>
                  <a:lnTo>
                    <a:pt x="289178" y="188594"/>
                  </a:lnTo>
                  <a:lnTo>
                    <a:pt x="304382" y="188594"/>
                  </a:lnTo>
                  <a:lnTo>
                    <a:pt x="305816" y="181482"/>
                  </a:lnTo>
                  <a:lnTo>
                    <a:pt x="305816" y="20065"/>
                  </a:lnTo>
                  <a:lnTo>
                    <a:pt x="304360" y="12826"/>
                  </a:lnTo>
                  <a:close/>
                </a:path>
                <a:path w="425450" h="334645">
                  <a:moveTo>
                    <a:pt x="284606" y="203453"/>
                  </a:moveTo>
                  <a:lnTo>
                    <a:pt x="63500" y="203453"/>
                  </a:lnTo>
                  <a:lnTo>
                    <a:pt x="55693" y="204724"/>
                  </a:lnTo>
                  <a:lnTo>
                    <a:pt x="48577" y="207263"/>
                  </a:lnTo>
                  <a:lnTo>
                    <a:pt x="42890" y="211074"/>
                  </a:lnTo>
                  <a:lnTo>
                    <a:pt x="39370" y="216153"/>
                  </a:lnTo>
                  <a:lnTo>
                    <a:pt x="1524" y="317753"/>
                  </a:lnTo>
                  <a:lnTo>
                    <a:pt x="0" y="319024"/>
                  </a:lnTo>
                  <a:lnTo>
                    <a:pt x="0" y="322833"/>
                  </a:lnTo>
                  <a:lnTo>
                    <a:pt x="1524" y="326644"/>
                  </a:lnTo>
                  <a:lnTo>
                    <a:pt x="2921" y="327913"/>
                  </a:lnTo>
                  <a:lnTo>
                    <a:pt x="5969" y="331724"/>
                  </a:lnTo>
                  <a:lnTo>
                    <a:pt x="13589" y="334263"/>
                  </a:lnTo>
                  <a:lnTo>
                    <a:pt x="334645" y="334263"/>
                  </a:lnTo>
                  <a:lnTo>
                    <a:pt x="342138" y="331724"/>
                  </a:lnTo>
                  <a:lnTo>
                    <a:pt x="345186" y="327913"/>
                  </a:lnTo>
                  <a:lnTo>
                    <a:pt x="348233" y="325374"/>
                  </a:lnTo>
                  <a:lnTo>
                    <a:pt x="348233" y="321563"/>
                  </a:lnTo>
                  <a:lnTo>
                    <a:pt x="19684" y="321563"/>
                  </a:lnTo>
                  <a:lnTo>
                    <a:pt x="16637" y="320294"/>
                  </a:lnTo>
                  <a:lnTo>
                    <a:pt x="15113" y="320294"/>
                  </a:lnTo>
                  <a:lnTo>
                    <a:pt x="20788" y="303783"/>
                  </a:lnTo>
                  <a:lnTo>
                    <a:pt x="45759" y="235203"/>
                  </a:lnTo>
                  <a:lnTo>
                    <a:pt x="51434" y="219963"/>
                  </a:lnTo>
                  <a:lnTo>
                    <a:pt x="52958" y="218694"/>
                  </a:lnTo>
                  <a:lnTo>
                    <a:pt x="57530" y="216153"/>
                  </a:lnTo>
                  <a:lnTo>
                    <a:pt x="308864" y="216153"/>
                  </a:lnTo>
                  <a:lnTo>
                    <a:pt x="305288" y="211074"/>
                  </a:lnTo>
                  <a:lnTo>
                    <a:pt x="299592" y="207263"/>
                  </a:lnTo>
                  <a:lnTo>
                    <a:pt x="292469" y="204724"/>
                  </a:lnTo>
                  <a:lnTo>
                    <a:pt x="284606" y="203453"/>
                  </a:lnTo>
                  <a:close/>
                </a:path>
                <a:path w="425450" h="334645">
                  <a:moveTo>
                    <a:pt x="308864" y="216153"/>
                  </a:moveTo>
                  <a:lnTo>
                    <a:pt x="290702" y="216153"/>
                  </a:lnTo>
                  <a:lnTo>
                    <a:pt x="295275" y="218694"/>
                  </a:lnTo>
                  <a:lnTo>
                    <a:pt x="295275" y="219963"/>
                  </a:lnTo>
                  <a:lnTo>
                    <a:pt x="313626" y="269494"/>
                  </a:lnTo>
                  <a:lnTo>
                    <a:pt x="326564" y="303783"/>
                  </a:lnTo>
                  <a:lnTo>
                    <a:pt x="333121" y="320294"/>
                  </a:lnTo>
                  <a:lnTo>
                    <a:pt x="331597" y="320294"/>
                  </a:lnTo>
                  <a:lnTo>
                    <a:pt x="328549" y="321563"/>
                  </a:lnTo>
                  <a:lnTo>
                    <a:pt x="348233" y="321563"/>
                  </a:lnTo>
                  <a:lnTo>
                    <a:pt x="348233" y="320294"/>
                  </a:lnTo>
                  <a:lnTo>
                    <a:pt x="346709" y="317753"/>
                  </a:lnTo>
                  <a:lnTo>
                    <a:pt x="308864" y="216153"/>
                  </a:lnTo>
                  <a:close/>
                </a:path>
                <a:path w="425450" h="334645">
                  <a:moveTo>
                    <a:pt x="196850" y="287274"/>
                  </a:moveTo>
                  <a:lnTo>
                    <a:pt x="149859" y="287274"/>
                  </a:lnTo>
                  <a:lnTo>
                    <a:pt x="142240" y="291083"/>
                  </a:lnTo>
                  <a:lnTo>
                    <a:pt x="142240" y="296163"/>
                  </a:lnTo>
                  <a:lnTo>
                    <a:pt x="140716" y="308863"/>
                  </a:lnTo>
                  <a:lnTo>
                    <a:pt x="140716" y="313944"/>
                  </a:lnTo>
                  <a:lnTo>
                    <a:pt x="148336" y="317753"/>
                  </a:lnTo>
                  <a:lnTo>
                    <a:pt x="198374" y="317753"/>
                  </a:lnTo>
                  <a:lnTo>
                    <a:pt x="207391" y="313944"/>
                  </a:lnTo>
                  <a:lnTo>
                    <a:pt x="207391" y="308863"/>
                  </a:lnTo>
                  <a:lnTo>
                    <a:pt x="205867" y="296163"/>
                  </a:lnTo>
                  <a:lnTo>
                    <a:pt x="205867" y="291083"/>
                  </a:lnTo>
                  <a:lnTo>
                    <a:pt x="196850" y="287274"/>
                  </a:lnTo>
                  <a:close/>
                </a:path>
                <a:path w="425450" h="334645">
                  <a:moveTo>
                    <a:pt x="60578" y="269494"/>
                  </a:moveTo>
                  <a:lnTo>
                    <a:pt x="42291" y="269494"/>
                  </a:lnTo>
                  <a:lnTo>
                    <a:pt x="39370" y="270763"/>
                  </a:lnTo>
                  <a:lnTo>
                    <a:pt x="36322" y="277113"/>
                  </a:lnTo>
                  <a:lnTo>
                    <a:pt x="36322" y="279653"/>
                  </a:lnTo>
                  <a:lnTo>
                    <a:pt x="37846" y="280924"/>
                  </a:lnTo>
                  <a:lnTo>
                    <a:pt x="57530" y="280924"/>
                  </a:lnTo>
                  <a:lnTo>
                    <a:pt x="59054" y="279653"/>
                  </a:lnTo>
                  <a:lnTo>
                    <a:pt x="59054" y="277113"/>
                  </a:lnTo>
                  <a:lnTo>
                    <a:pt x="60578" y="270763"/>
                  </a:lnTo>
                  <a:lnTo>
                    <a:pt x="61975" y="270763"/>
                  </a:lnTo>
                  <a:lnTo>
                    <a:pt x="60578" y="269494"/>
                  </a:lnTo>
                  <a:close/>
                </a:path>
                <a:path w="425450" h="334645">
                  <a:moveTo>
                    <a:pt x="87756" y="269494"/>
                  </a:moveTo>
                  <a:lnTo>
                    <a:pt x="69596" y="269494"/>
                  </a:lnTo>
                  <a:lnTo>
                    <a:pt x="66548" y="270763"/>
                  </a:lnTo>
                  <a:lnTo>
                    <a:pt x="65024" y="277113"/>
                  </a:lnTo>
                  <a:lnTo>
                    <a:pt x="65024" y="279653"/>
                  </a:lnTo>
                  <a:lnTo>
                    <a:pt x="66548" y="280924"/>
                  </a:lnTo>
                  <a:lnTo>
                    <a:pt x="84708" y="280924"/>
                  </a:lnTo>
                  <a:lnTo>
                    <a:pt x="86232" y="279653"/>
                  </a:lnTo>
                  <a:lnTo>
                    <a:pt x="87756" y="277113"/>
                  </a:lnTo>
                  <a:lnTo>
                    <a:pt x="89280" y="270763"/>
                  </a:lnTo>
                  <a:lnTo>
                    <a:pt x="87756" y="269494"/>
                  </a:lnTo>
                  <a:close/>
                </a:path>
                <a:path w="425450" h="334645">
                  <a:moveTo>
                    <a:pt x="115062" y="269494"/>
                  </a:moveTo>
                  <a:lnTo>
                    <a:pt x="96900" y="269494"/>
                  </a:lnTo>
                  <a:lnTo>
                    <a:pt x="93852" y="270763"/>
                  </a:lnTo>
                  <a:lnTo>
                    <a:pt x="92328" y="277113"/>
                  </a:lnTo>
                  <a:lnTo>
                    <a:pt x="92328" y="279653"/>
                  </a:lnTo>
                  <a:lnTo>
                    <a:pt x="93852" y="280924"/>
                  </a:lnTo>
                  <a:lnTo>
                    <a:pt x="113538" y="280924"/>
                  </a:lnTo>
                  <a:lnTo>
                    <a:pt x="115062" y="279653"/>
                  </a:lnTo>
                  <a:lnTo>
                    <a:pt x="115062" y="277113"/>
                  </a:lnTo>
                  <a:lnTo>
                    <a:pt x="116586" y="270763"/>
                  </a:lnTo>
                  <a:lnTo>
                    <a:pt x="115062" y="269494"/>
                  </a:lnTo>
                  <a:close/>
                </a:path>
                <a:path w="425450" h="334645">
                  <a:moveTo>
                    <a:pt x="142240" y="269494"/>
                  </a:moveTo>
                  <a:lnTo>
                    <a:pt x="124078" y="269494"/>
                  </a:lnTo>
                  <a:lnTo>
                    <a:pt x="121030" y="270763"/>
                  </a:lnTo>
                  <a:lnTo>
                    <a:pt x="121030" y="279653"/>
                  </a:lnTo>
                  <a:lnTo>
                    <a:pt x="122554" y="280924"/>
                  </a:lnTo>
                  <a:lnTo>
                    <a:pt x="140716" y="280924"/>
                  </a:lnTo>
                  <a:lnTo>
                    <a:pt x="142240" y="279653"/>
                  </a:lnTo>
                  <a:lnTo>
                    <a:pt x="143764" y="277113"/>
                  </a:lnTo>
                  <a:lnTo>
                    <a:pt x="143764" y="270763"/>
                  </a:lnTo>
                  <a:lnTo>
                    <a:pt x="142240" y="269494"/>
                  </a:lnTo>
                  <a:close/>
                </a:path>
                <a:path w="425450" h="334645">
                  <a:moveTo>
                    <a:pt x="169545" y="269494"/>
                  </a:moveTo>
                  <a:lnTo>
                    <a:pt x="151383" y="269494"/>
                  </a:lnTo>
                  <a:lnTo>
                    <a:pt x="149859" y="270763"/>
                  </a:lnTo>
                  <a:lnTo>
                    <a:pt x="148336" y="277113"/>
                  </a:lnTo>
                  <a:lnTo>
                    <a:pt x="148336" y="279653"/>
                  </a:lnTo>
                  <a:lnTo>
                    <a:pt x="149859" y="280924"/>
                  </a:lnTo>
                  <a:lnTo>
                    <a:pt x="169545" y="280924"/>
                  </a:lnTo>
                  <a:lnTo>
                    <a:pt x="171069" y="279653"/>
                  </a:lnTo>
                  <a:lnTo>
                    <a:pt x="171069" y="270763"/>
                  </a:lnTo>
                  <a:lnTo>
                    <a:pt x="169545" y="269494"/>
                  </a:lnTo>
                  <a:close/>
                </a:path>
                <a:path w="425450" h="334645">
                  <a:moveTo>
                    <a:pt x="196850" y="269494"/>
                  </a:moveTo>
                  <a:lnTo>
                    <a:pt x="178689" y="269494"/>
                  </a:lnTo>
                  <a:lnTo>
                    <a:pt x="177165" y="270763"/>
                  </a:lnTo>
                  <a:lnTo>
                    <a:pt x="177165" y="279653"/>
                  </a:lnTo>
                  <a:lnTo>
                    <a:pt x="178689" y="280924"/>
                  </a:lnTo>
                  <a:lnTo>
                    <a:pt x="196850" y="280924"/>
                  </a:lnTo>
                  <a:lnTo>
                    <a:pt x="199898" y="279653"/>
                  </a:lnTo>
                  <a:lnTo>
                    <a:pt x="198374" y="277113"/>
                  </a:lnTo>
                  <a:lnTo>
                    <a:pt x="198374" y="270763"/>
                  </a:lnTo>
                  <a:lnTo>
                    <a:pt x="196850" y="269494"/>
                  </a:lnTo>
                  <a:close/>
                </a:path>
                <a:path w="425450" h="334645">
                  <a:moveTo>
                    <a:pt x="224027" y="269494"/>
                  </a:moveTo>
                  <a:lnTo>
                    <a:pt x="205867" y="269494"/>
                  </a:lnTo>
                  <a:lnTo>
                    <a:pt x="204343" y="270763"/>
                  </a:lnTo>
                  <a:lnTo>
                    <a:pt x="204343" y="279653"/>
                  </a:lnTo>
                  <a:lnTo>
                    <a:pt x="205867" y="280924"/>
                  </a:lnTo>
                  <a:lnTo>
                    <a:pt x="225551" y="280924"/>
                  </a:lnTo>
                  <a:lnTo>
                    <a:pt x="227075" y="279653"/>
                  </a:lnTo>
                  <a:lnTo>
                    <a:pt x="227075" y="277113"/>
                  </a:lnTo>
                  <a:lnTo>
                    <a:pt x="225551" y="270763"/>
                  </a:lnTo>
                  <a:lnTo>
                    <a:pt x="224027" y="269494"/>
                  </a:lnTo>
                  <a:close/>
                </a:path>
                <a:path w="425450" h="334645">
                  <a:moveTo>
                    <a:pt x="251332" y="269494"/>
                  </a:moveTo>
                  <a:lnTo>
                    <a:pt x="233172" y="269494"/>
                  </a:lnTo>
                  <a:lnTo>
                    <a:pt x="231648" y="270763"/>
                  </a:lnTo>
                  <a:lnTo>
                    <a:pt x="233172" y="277113"/>
                  </a:lnTo>
                  <a:lnTo>
                    <a:pt x="233172" y="279653"/>
                  </a:lnTo>
                  <a:lnTo>
                    <a:pt x="234696" y="280924"/>
                  </a:lnTo>
                  <a:lnTo>
                    <a:pt x="254380" y="280924"/>
                  </a:lnTo>
                  <a:lnTo>
                    <a:pt x="255904" y="279653"/>
                  </a:lnTo>
                  <a:lnTo>
                    <a:pt x="254380" y="277113"/>
                  </a:lnTo>
                  <a:lnTo>
                    <a:pt x="252856" y="270763"/>
                  </a:lnTo>
                  <a:lnTo>
                    <a:pt x="251332" y="269494"/>
                  </a:lnTo>
                  <a:close/>
                </a:path>
                <a:path w="425450" h="334645">
                  <a:moveTo>
                    <a:pt x="278638" y="269494"/>
                  </a:moveTo>
                  <a:lnTo>
                    <a:pt x="260350" y="269494"/>
                  </a:lnTo>
                  <a:lnTo>
                    <a:pt x="258952" y="270763"/>
                  </a:lnTo>
                  <a:lnTo>
                    <a:pt x="260350" y="277113"/>
                  </a:lnTo>
                  <a:lnTo>
                    <a:pt x="260350" y="279653"/>
                  </a:lnTo>
                  <a:lnTo>
                    <a:pt x="263398" y="280924"/>
                  </a:lnTo>
                  <a:lnTo>
                    <a:pt x="281558" y="280924"/>
                  </a:lnTo>
                  <a:lnTo>
                    <a:pt x="283082" y="279653"/>
                  </a:lnTo>
                  <a:lnTo>
                    <a:pt x="283082" y="277113"/>
                  </a:lnTo>
                  <a:lnTo>
                    <a:pt x="281558" y="270763"/>
                  </a:lnTo>
                  <a:lnTo>
                    <a:pt x="280034" y="270763"/>
                  </a:lnTo>
                  <a:lnTo>
                    <a:pt x="278638" y="269494"/>
                  </a:lnTo>
                  <a:close/>
                </a:path>
                <a:path w="425450" h="334645">
                  <a:moveTo>
                    <a:pt x="305816" y="269494"/>
                  </a:moveTo>
                  <a:lnTo>
                    <a:pt x="287654" y="269494"/>
                  </a:lnTo>
                  <a:lnTo>
                    <a:pt x="286130" y="270763"/>
                  </a:lnTo>
                  <a:lnTo>
                    <a:pt x="289178" y="277113"/>
                  </a:lnTo>
                  <a:lnTo>
                    <a:pt x="289178" y="279653"/>
                  </a:lnTo>
                  <a:lnTo>
                    <a:pt x="290702" y="280924"/>
                  </a:lnTo>
                  <a:lnTo>
                    <a:pt x="310388" y="280924"/>
                  </a:lnTo>
                  <a:lnTo>
                    <a:pt x="311912" y="279653"/>
                  </a:lnTo>
                  <a:lnTo>
                    <a:pt x="310388" y="277113"/>
                  </a:lnTo>
                  <a:lnTo>
                    <a:pt x="308864" y="270763"/>
                  </a:lnTo>
                  <a:lnTo>
                    <a:pt x="305816" y="269494"/>
                  </a:lnTo>
                  <a:close/>
                </a:path>
                <a:path w="425450" h="334645">
                  <a:moveTo>
                    <a:pt x="63500" y="254253"/>
                  </a:moveTo>
                  <a:lnTo>
                    <a:pt x="46863" y="254253"/>
                  </a:lnTo>
                  <a:lnTo>
                    <a:pt x="43815" y="256794"/>
                  </a:lnTo>
                  <a:lnTo>
                    <a:pt x="43815" y="258063"/>
                  </a:lnTo>
                  <a:lnTo>
                    <a:pt x="40894" y="264413"/>
                  </a:lnTo>
                  <a:lnTo>
                    <a:pt x="40894" y="265683"/>
                  </a:lnTo>
                  <a:lnTo>
                    <a:pt x="63500" y="265683"/>
                  </a:lnTo>
                  <a:lnTo>
                    <a:pt x="63500" y="264413"/>
                  </a:lnTo>
                  <a:lnTo>
                    <a:pt x="65024" y="258063"/>
                  </a:lnTo>
                  <a:lnTo>
                    <a:pt x="65024" y="256794"/>
                  </a:lnTo>
                  <a:lnTo>
                    <a:pt x="63500" y="254253"/>
                  </a:lnTo>
                  <a:close/>
                </a:path>
                <a:path w="425450" h="334645">
                  <a:moveTo>
                    <a:pt x="90804" y="254253"/>
                  </a:moveTo>
                  <a:lnTo>
                    <a:pt x="72644" y="254253"/>
                  </a:lnTo>
                  <a:lnTo>
                    <a:pt x="71120" y="256794"/>
                  </a:lnTo>
                  <a:lnTo>
                    <a:pt x="71120" y="258063"/>
                  </a:lnTo>
                  <a:lnTo>
                    <a:pt x="68072" y="264413"/>
                  </a:lnTo>
                  <a:lnTo>
                    <a:pt x="68072" y="265683"/>
                  </a:lnTo>
                  <a:lnTo>
                    <a:pt x="89280" y="265683"/>
                  </a:lnTo>
                  <a:lnTo>
                    <a:pt x="90804" y="264413"/>
                  </a:lnTo>
                  <a:lnTo>
                    <a:pt x="92328" y="258063"/>
                  </a:lnTo>
                  <a:lnTo>
                    <a:pt x="92328" y="256794"/>
                  </a:lnTo>
                  <a:lnTo>
                    <a:pt x="90804" y="254253"/>
                  </a:lnTo>
                  <a:close/>
                </a:path>
                <a:path w="425450" h="334645">
                  <a:moveTo>
                    <a:pt x="116586" y="254253"/>
                  </a:moveTo>
                  <a:lnTo>
                    <a:pt x="98425" y="254253"/>
                  </a:lnTo>
                  <a:lnTo>
                    <a:pt x="96900" y="256794"/>
                  </a:lnTo>
                  <a:lnTo>
                    <a:pt x="96900" y="258063"/>
                  </a:lnTo>
                  <a:lnTo>
                    <a:pt x="95376" y="264413"/>
                  </a:lnTo>
                  <a:lnTo>
                    <a:pt x="95376" y="265683"/>
                  </a:lnTo>
                  <a:lnTo>
                    <a:pt x="116586" y="265683"/>
                  </a:lnTo>
                  <a:lnTo>
                    <a:pt x="116586" y="264413"/>
                  </a:lnTo>
                  <a:lnTo>
                    <a:pt x="118109" y="258063"/>
                  </a:lnTo>
                  <a:lnTo>
                    <a:pt x="118109" y="256794"/>
                  </a:lnTo>
                  <a:lnTo>
                    <a:pt x="116586" y="254253"/>
                  </a:lnTo>
                  <a:close/>
                </a:path>
                <a:path w="425450" h="334645">
                  <a:moveTo>
                    <a:pt x="143764" y="254253"/>
                  </a:moveTo>
                  <a:lnTo>
                    <a:pt x="125602" y="254253"/>
                  </a:lnTo>
                  <a:lnTo>
                    <a:pt x="124078" y="256794"/>
                  </a:lnTo>
                  <a:lnTo>
                    <a:pt x="124078" y="258063"/>
                  </a:lnTo>
                  <a:lnTo>
                    <a:pt x="122554" y="264413"/>
                  </a:lnTo>
                  <a:lnTo>
                    <a:pt x="122554" y="265683"/>
                  </a:lnTo>
                  <a:lnTo>
                    <a:pt x="143764" y="265683"/>
                  </a:lnTo>
                  <a:lnTo>
                    <a:pt x="143764" y="264413"/>
                  </a:lnTo>
                  <a:lnTo>
                    <a:pt x="145288" y="258063"/>
                  </a:lnTo>
                  <a:lnTo>
                    <a:pt x="145288" y="256794"/>
                  </a:lnTo>
                  <a:lnTo>
                    <a:pt x="143764" y="254253"/>
                  </a:lnTo>
                  <a:close/>
                </a:path>
                <a:path w="425450" h="334645">
                  <a:moveTo>
                    <a:pt x="169545" y="254253"/>
                  </a:moveTo>
                  <a:lnTo>
                    <a:pt x="151383" y="254253"/>
                  </a:lnTo>
                  <a:lnTo>
                    <a:pt x="149859" y="256794"/>
                  </a:lnTo>
                  <a:lnTo>
                    <a:pt x="149859" y="265683"/>
                  </a:lnTo>
                  <a:lnTo>
                    <a:pt x="171069" y="265683"/>
                  </a:lnTo>
                  <a:lnTo>
                    <a:pt x="171069" y="256794"/>
                  </a:lnTo>
                  <a:lnTo>
                    <a:pt x="169545" y="254253"/>
                  </a:lnTo>
                  <a:close/>
                </a:path>
                <a:path w="425450" h="334645">
                  <a:moveTo>
                    <a:pt x="195325" y="254253"/>
                  </a:moveTo>
                  <a:lnTo>
                    <a:pt x="178689" y="254253"/>
                  </a:lnTo>
                  <a:lnTo>
                    <a:pt x="177165" y="256794"/>
                  </a:lnTo>
                  <a:lnTo>
                    <a:pt x="177165" y="265683"/>
                  </a:lnTo>
                  <a:lnTo>
                    <a:pt x="198374" y="265683"/>
                  </a:lnTo>
                  <a:lnTo>
                    <a:pt x="198374" y="256794"/>
                  </a:lnTo>
                  <a:lnTo>
                    <a:pt x="195325" y="254253"/>
                  </a:lnTo>
                  <a:close/>
                </a:path>
                <a:path w="425450" h="334645">
                  <a:moveTo>
                    <a:pt x="222503" y="254253"/>
                  </a:moveTo>
                  <a:lnTo>
                    <a:pt x="204343" y="254253"/>
                  </a:lnTo>
                  <a:lnTo>
                    <a:pt x="202819" y="256794"/>
                  </a:lnTo>
                  <a:lnTo>
                    <a:pt x="202819" y="264413"/>
                  </a:lnTo>
                  <a:lnTo>
                    <a:pt x="204343" y="265683"/>
                  </a:lnTo>
                  <a:lnTo>
                    <a:pt x="225551" y="265683"/>
                  </a:lnTo>
                  <a:lnTo>
                    <a:pt x="225551" y="264413"/>
                  </a:lnTo>
                  <a:lnTo>
                    <a:pt x="224027" y="258063"/>
                  </a:lnTo>
                  <a:lnTo>
                    <a:pt x="224027" y="256794"/>
                  </a:lnTo>
                  <a:lnTo>
                    <a:pt x="222503" y="254253"/>
                  </a:lnTo>
                  <a:close/>
                </a:path>
                <a:path w="425450" h="334645">
                  <a:moveTo>
                    <a:pt x="248284" y="254253"/>
                  </a:moveTo>
                  <a:lnTo>
                    <a:pt x="231648" y="254253"/>
                  </a:lnTo>
                  <a:lnTo>
                    <a:pt x="230124" y="256794"/>
                  </a:lnTo>
                  <a:lnTo>
                    <a:pt x="230124" y="265683"/>
                  </a:lnTo>
                  <a:lnTo>
                    <a:pt x="252856" y="265683"/>
                  </a:lnTo>
                  <a:lnTo>
                    <a:pt x="252856" y="264413"/>
                  </a:lnTo>
                  <a:lnTo>
                    <a:pt x="251332" y="258063"/>
                  </a:lnTo>
                  <a:lnTo>
                    <a:pt x="251332" y="256794"/>
                  </a:lnTo>
                  <a:lnTo>
                    <a:pt x="248284" y="254253"/>
                  </a:lnTo>
                  <a:close/>
                </a:path>
                <a:path w="425450" h="334645">
                  <a:moveTo>
                    <a:pt x="275590" y="254253"/>
                  </a:moveTo>
                  <a:lnTo>
                    <a:pt x="257428" y="254253"/>
                  </a:lnTo>
                  <a:lnTo>
                    <a:pt x="255904" y="256794"/>
                  </a:lnTo>
                  <a:lnTo>
                    <a:pt x="255904" y="258063"/>
                  </a:lnTo>
                  <a:lnTo>
                    <a:pt x="257428" y="264413"/>
                  </a:lnTo>
                  <a:lnTo>
                    <a:pt x="257428" y="265683"/>
                  </a:lnTo>
                  <a:lnTo>
                    <a:pt x="280034" y="265683"/>
                  </a:lnTo>
                  <a:lnTo>
                    <a:pt x="278638" y="264413"/>
                  </a:lnTo>
                  <a:lnTo>
                    <a:pt x="277114" y="258063"/>
                  </a:lnTo>
                  <a:lnTo>
                    <a:pt x="277114" y="256794"/>
                  </a:lnTo>
                  <a:lnTo>
                    <a:pt x="275590" y="254253"/>
                  </a:lnTo>
                  <a:close/>
                </a:path>
                <a:path w="425450" h="334645">
                  <a:moveTo>
                    <a:pt x="301244" y="254253"/>
                  </a:moveTo>
                  <a:lnTo>
                    <a:pt x="283082" y="254253"/>
                  </a:lnTo>
                  <a:lnTo>
                    <a:pt x="281558" y="256794"/>
                  </a:lnTo>
                  <a:lnTo>
                    <a:pt x="283082" y="258063"/>
                  </a:lnTo>
                  <a:lnTo>
                    <a:pt x="284606" y="264413"/>
                  </a:lnTo>
                  <a:lnTo>
                    <a:pt x="284606" y="265683"/>
                  </a:lnTo>
                  <a:lnTo>
                    <a:pt x="307340" y="265683"/>
                  </a:lnTo>
                  <a:lnTo>
                    <a:pt x="305816" y="264413"/>
                  </a:lnTo>
                  <a:lnTo>
                    <a:pt x="304292" y="258063"/>
                  </a:lnTo>
                  <a:lnTo>
                    <a:pt x="302768" y="256794"/>
                  </a:lnTo>
                  <a:lnTo>
                    <a:pt x="301244" y="254253"/>
                  </a:lnTo>
                  <a:close/>
                </a:path>
                <a:path w="425450" h="334645">
                  <a:moveTo>
                    <a:pt x="69596" y="241553"/>
                  </a:moveTo>
                  <a:lnTo>
                    <a:pt x="48387" y="241553"/>
                  </a:lnTo>
                  <a:lnTo>
                    <a:pt x="48387" y="242824"/>
                  </a:lnTo>
                  <a:lnTo>
                    <a:pt x="46863" y="250444"/>
                  </a:lnTo>
                  <a:lnTo>
                    <a:pt x="45339" y="251713"/>
                  </a:lnTo>
                  <a:lnTo>
                    <a:pt x="46863" y="252983"/>
                  </a:lnTo>
                  <a:lnTo>
                    <a:pt x="65024" y="252983"/>
                  </a:lnTo>
                  <a:lnTo>
                    <a:pt x="66548" y="251713"/>
                  </a:lnTo>
                  <a:lnTo>
                    <a:pt x="66548" y="250444"/>
                  </a:lnTo>
                  <a:lnTo>
                    <a:pt x="69596" y="242824"/>
                  </a:lnTo>
                  <a:lnTo>
                    <a:pt x="69596" y="241553"/>
                  </a:lnTo>
                  <a:close/>
                </a:path>
                <a:path w="425450" h="334645">
                  <a:moveTo>
                    <a:pt x="95376" y="241553"/>
                  </a:moveTo>
                  <a:lnTo>
                    <a:pt x="74168" y="241553"/>
                  </a:lnTo>
                  <a:lnTo>
                    <a:pt x="74168" y="242824"/>
                  </a:lnTo>
                  <a:lnTo>
                    <a:pt x="72644" y="250444"/>
                  </a:lnTo>
                  <a:lnTo>
                    <a:pt x="72644" y="252983"/>
                  </a:lnTo>
                  <a:lnTo>
                    <a:pt x="90804" y="252983"/>
                  </a:lnTo>
                  <a:lnTo>
                    <a:pt x="93852" y="250444"/>
                  </a:lnTo>
                  <a:lnTo>
                    <a:pt x="95376" y="242824"/>
                  </a:lnTo>
                  <a:lnTo>
                    <a:pt x="95376" y="241553"/>
                  </a:lnTo>
                  <a:close/>
                </a:path>
                <a:path w="425450" h="334645">
                  <a:moveTo>
                    <a:pt x="121030" y="241553"/>
                  </a:moveTo>
                  <a:lnTo>
                    <a:pt x="99949" y="241553"/>
                  </a:lnTo>
                  <a:lnTo>
                    <a:pt x="99949" y="242824"/>
                  </a:lnTo>
                  <a:lnTo>
                    <a:pt x="98425" y="250444"/>
                  </a:lnTo>
                  <a:lnTo>
                    <a:pt x="98425" y="251713"/>
                  </a:lnTo>
                  <a:lnTo>
                    <a:pt x="99949" y="252983"/>
                  </a:lnTo>
                  <a:lnTo>
                    <a:pt x="116586" y="252983"/>
                  </a:lnTo>
                  <a:lnTo>
                    <a:pt x="119633" y="251713"/>
                  </a:lnTo>
                  <a:lnTo>
                    <a:pt x="119633" y="242824"/>
                  </a:lnTo>
                  <a:lnTo>
                    <a:pt x="121030" y="241553"/>
                  </a:lnTo>
                  <a:close/>
                </a:path>
                <a:path w="425450" h="334645">
                  <a:moveTo>
                    <a:pt x="145288" y="241553"/>
                  </a:moveTo>
                  <a:lnTo>
                    <a:pt x="125602" y="241553"/>
                  </a:lnTo>
                  <a:lnTo>
                    <a:pt x="125602" y="242824"/>
                  </a:lnTo>
                  <a:lnTo>
                    <a:pt x="124078" y="250444"/>
                  </a:lnTo>
                  <a:lnTo>
                    <a:pt x="124078" y="251713"/>
                  </a:lnTo>
                  <a:lnTo>
                    <a:pt x="125602" y="252983"/>
                  </a:lnTo>
                  <a:lnTo>
                    <a:pt x="143764" y="252983"/>
                  </a:lnTo>
                  <a:lnTo>
                    <a:pt x="145288" y="251713"/>
                  </a:lnTo>
                  <a:lnTo>
                    <a:pt x="145288" y="241553"/>
                  </a:lnTo>
                  <a:close/>
                </a:path>
                <a:path w="425450" h="334645">
                  <a:moveTo>
                    <a:pt x="171069" y="241553"/>
                  </a:moveTo>
                  <a:lnTo>
                    <a:pt x="151383" y="241553"/>
                  </a:lnTo>
                  <a:lnTo>
                    <a:pt x="151383" y="242824"/>
                  </a:lnTo>
                  <a:lnTo>
                    <a:pt x="149859" y="250444"/>
                  </a:lnTo>
                  <a:lnTo>
                    <a:pt x="149859" y="251713"/>
                  </a:lnTo>
                  <a:lnTo>
                    <a:pt x="151383" y="252983"/>
                  </a:lnTo>
                  <a:lnTo>
                    <a:pt x="169545" y="252983"/>
                  </a:lnTo>
                  <a:lnTo>
                    <a:pt x="171069" y="251713"/>
                  </a:lnTo>
                  <a:lnTo>
                    <a:pt x="171069" y="241553"/>
                  </a:lnTo>
                  <a:close/>
                </a:path>
                <a:path w="425450" h="334645">
                  <a:moveTo>
                    <a:pt x="196850" y="241553"/>
                  </a:moveTo>
                  <a:lnTo>
                    <a:pt x="177165" y="241553"/>
                  </a:lnTo>
                  <a:lnTo>
                    <a:pt x="177165" y="251713"/>
                  </a:lnTo>
                  <a:lnTo>
                    <a:pt x="178689" y="252983"/>
                  </a:lnTo>
                  <a:lnTo>
                    <a:pt x="195325" y="252983"/>
                  </a:lnTo>
                  <a:lnTo>
                    <a:pt x="196850" y="251713"/>
                  </a:lnTo>
                  <a:lnTo>
                    <a:pt x="196850" y="241553"/>
                  </a:lnTo>
                  <a:close/>
                </a:path>
                <a:path w="425450" h="334645">
                  <a:moveTo>
                    <a:pt x="222503" y="241553"/>
                  </a:moveTo>
                  <a:lnTo>
                    <a:pt x="201295" y="241553"/>
                  </a:lnTo>
                  <a:lnTo>
                    <a:pt x="201295" y="242824"/>
                  </a:lnTo>
                  <a:lnTo>
                    <a:pt x="202819" y="250444"/>
                  </a:lnTo>
                  <a:lnTo>
                    <a:pt x="202819" y="251713"/>
                  </a:lnTo>
                  <a:lnTo>
                    <a:pt x="204343" y="252983"/>
                  </a:lnTo>
                  <a:lnTo>
                    <a:pt x="222503" y="252983"/>
                  </a:lnTo>
                  <a:lnTo>
                    <a:pt x="224027" y="251713"/>
                  </a:lnTo>
                  <a:lnTo>
                    <a:pt x="224027" y="250444"/>
                  </a:lnTo>
                  <a:lnTo>
                    <a:pt x="222503" y="242824"/>
                  </a:lnTo>
                  <a:lnTo>
                    <a:pt x="222503" y="241553"/>
                  </a:lnTo>
                  <a:close/>
                </a:path>
                <a:path w="425450" h="334645">
                  <a:moveTo>
                    <a:pt x="248284" y="241553"/>
                  </a:moveTo>
                  <a:lnTo>
                    <a:pt x="227075" y="241553"/>
                  </a:lnTo>
                  <a:lnTo>
                    <a:pt x="227075" y="242824"/>
                  </a:lnTo>
                  <a:lnTo>
                    <a:pt x="228600" y="250444"/>
                  </a:lnTo>
                  <a:lnTo>
                    <a:pt x="228600" y="251713"/>
                  </a:lnTo>
                  <a:lnTo>
                    <a:pt x="230124" y="252983"/>
                  </a:lnTo>
                  <a:lnTo>
                    <a:pt x="248284" y="252983"/>
                  </a:lnTo>
                  <a:lnTo>
                    <a:pt x="249808" y="251713"/>
                  </a:lnTo>
                  <a:lnTo>
                    <a:pt x="249808" y="250444"/>
                  </a:lnTo>
                  <a:lnTo>
                    <a:pt x="248284" y="242824"/>
                  </a:lnTo>
                  <a:lnTo>
                    <a:pt x="248284" y="241553"/>
                  </a:lnTo>
                  <a:close/>
                </a:path>
                <a:path w="425450" h="334645">
                  <a:moveTo>
                    <a:pt x="272542" y="241553"/>
                  </a:moveTo>
                  <a:lnTo>
                    <a:pt x="252856" y="241553"/>
                  </a:lnTo>
                  <a:lnTo>
                    <a:pt x="252856" y="242824"/>
                  </a:lnTo>
                  <a:lnTo>
                    <a:pt x="254380" y="250444"/>
                  </a:lnTo>
                  <a:lnTo>
                    <a:pt x="254380" y="251713"/>
                  </a:lnTo>
                  <a:lnTo>
                    <a:pt x="257428" y="252983"/>
                  </a:lnTo>
                  <a:lnTo>
                    <a:pt x="274066" y="252983"/>
                  </a:lnTo>
                  <a:lnTo>
                    <a:pt x="275590" y="251713"/>
                  </a:lnTo>
                  <a:lnTo>
                    <a:pt x="275590" y="250444"/>
                  </a:lnTo>
                  <a:lnTo>
                    <a:pt x="274066" y="242824"/>
                  </a:lnTo>
                  <a:lnTo>
                    <a:pt x="272542" y="241553"/>
                  </a:lnTo>
                  <a:close/>
                </a:path>
                <a:path w="425450" h="334645">
                  <a:moveTo>
                    <a:pt x="298323" y="241553"/>
                  </a:moveTo>
                  <a:lnTo>
                    <a:pt x="278638" y="241553"/>
                  </a:lnTo>
                  <a:lnTo>
                    <a:pt x="278638" y="242824"/>
                  </a:lnTo>
                  <a:lnTo>
                    <a:pt x="280034" y="250444"/>
                  </a:lnTo>
                  <a:lnTo>
                    <a:pt x="283082" y="252983"/>
                  </a:lnTo>
                  <a:lnTo>
                    <a:pt x="301244" y="252983"/>
                  </a:lnTo>
                  <a:lnTo>
                    <a:pt x="301244" y="250444"/>
                  </a:lnTo>
                  <a:lnTo>
                    <a:pt x="299720" y="242824"/>
                  </a:lnTo>
                  <a:lnTo>
                    <a:pt x="298323" y="241553"/>
                  </a:lnTo>
                  <a:close/>
                </a:path>
                <a:path w="425450" h="334645">
                  <a:moveTo>
                    <a:pt x="72644" y="227583"/>
                  </a:moveTo>
                  <a:lnTo>
                    <a:pt x="56006" y="227583"/>
                  </a:lnTo>
                  <a:lnTo>
                    <a:pt x="52958" y="230124"/>
                  </a:lnTo>
                  <a:lnTo>
                    <a:pt x="51434" y="237744"/>
                  </a:lnTo>
                  <a:lnTo>
                    <a:pt x="49911" y="237744"/>
                  </a:lnTo>
                  <a:lnTo>
                    <a:pt x="51434" y="239013"/>
                  </a:lnTo>
                  <a:lnTo>
                    <a:pt x="69596" y="239013"/>
                  </a:lnTo>
                  <a:lnTo>
                    <a:pt x="71120" y="237744"/>
                  </a:lnTo>
                  <a:lnTo>
                    <a:pt x="72644" y="230124"/>
                  </a:lnTo>
                  <a:lnTo>
                    <a:pt x="72644" y="227583"/>
                  </a:lnTo>
                  <a:close/>
                </a:path>
                <a:path w="425450" h="334645">
                  <a:moveTo>
                    <a:pt x="96900" y="227583"/>
                  </a:moveTo>
                  <a:lnTo>
                    <a:pt x="80264" y="227583"/>
                  </a:lnTo>
                  <a:lnTo>
                    <a:pt x="78740" y="228853"/>
                  </a:lnTo>
                  <a:lnTo>
                    <a:pt x="78740" y="230124"/>
                  </a:lnTo>
                  <a:lnTo>
                    <a:pt x="75692" y="237744"/>
                  </a:lnTo>
                  <a:lnTo>
                    <a:pt x="77216" y="239013"/>
                  </a:lnTo>
                  <a:lnTo>
                    <a:pt x="93852" y="239013"/>
                  </a:lnTo>
                  <a:lnTo>
                    <a:pt x="95376" y="237744"/>
                  </a:lnTo>
                  <a:lnTo>
                    <a:pt x="98425" y="230124"/>
                  </a:lnTo>
                  <a:lnTo>
                    <a:pt x="98425" y="228853"/>
                  </a:lnTo>
                  <a:lnTo>
                    <a:pt x="96900" y="227583"/>
                  </a:lnTo>
                  <a:close/>
                </a:path>
                <a:path w="425450" h="334645">
                  <a:moveTo>
                    <a:pt x="121030" y="227583"/>
                  </a:moveTo>
                  <a:lnTo>
                    <a:pt x="104394" y="227583"/>
                  </a:lnTo>
                  <a:lnTo>
                    <a:pt x="102870" y="228853"/>
                  </a:lnTo>
                  <a:lnTo>
                    <a:pt x="102870" y="230124"/>
                  </a:lnTo>
                  <a:lnTo>
                    <a:pt x="101346" y="237744"/>
                  </a:lnTo>
                  <a:lnTo>
                    <a:pt x="102870" y="239013"/>
                  </a:lnTo>
                  <a:lnTo>
                    <a:pt x="119633" y="239013"/>
                  </a:lnTo>
                  <a:lnTo>
                    <a:pt x="121030" y="237744"/>
                  </a:lnTo>
                  <a:lnTo>
                    <a:pt x="122554" y="230124"/>
                  </a:lnTo>
                  <a:lnTo>
                    <a:pt x="122554" y="228853"/>
                  </a:lnTo>
                  <a:lnTo>
                    <a:pt x="121030" y="227583"/>
                  </a:lnTo>
                  <a:close/>
                </a:path>
                <a:path w="425450" h="334645">
                  <a:moveTo>
                    <a:pt x="145288" y="227583"/>
                  </a:moveTo>
                  <a:lnTo>
                    <a:pt x="128650" y="227583"/>
                  </a:lnTo>
                  <a:lnTo>
                    <a:pt x="127126" y="228853"/>
                  </a:lnTo>
                  <a:lnTo>
                    <a:pt x="127126" y="230124"/>
                  </a:lnTo>
                  <a:lnTo>
                    <a:pt x="125602" y="237744"/>
                  </a:lnTo>
                  <a:lnTo>
                    <a:pt x="127126" y="239013"/>
                  </a:lnTo>
                  <a:lnTo>
                    <a:pt x="143764" y="239013"/>
                  </a:lnTo>
                  <a:lnTo>
                    <a:pt x="146812" y="237744"/>
                  </a:lnTo>
                  <a:lnTo>
                    <a:pt x="146812" y="228853"/>
                  </a:lnTo>
                  <a:lnTo>
                    <a:pt x="145288" y="227583"/>
                  </a:lnTo>
                  <a:close/>
                </a:path>
                <a:path w="425450" h="334645">
                  <a:moveTo>
                    <a:pt x="169545" y="227583"/>
                  </a:moveTo>
                  <a:lnTo>
                    <a:pt x="152907" y="227583"/>
                  </a:lnTo>
                  <a:lnTo>
                    <a:pt x="151383" y="228853"/>
                  </a:lnTo>
                  <a:lnTo>
                    <a:pt x="151383" y="237744"/>
                  </a:lnTo>
                  <a:lnTo>
                    <a:pt x="152907" y="239013"/>
                  </a:lnTo>
                  <a:lnTo>
                    <a:pt x="169545" y="239013"/>
                  </a:lnTo>
                  <a:lnTo>
                    <a:pt x="171069" y="237744"/>
                  </a:lnTo>
                  <a:lnTo>
                    <a:pt x="171069" y="228853"/>
                  </a:lnTo>
                  <a:lnTo>
                    <a:pt x="169545" y="227583"/>
                  </a:lnTo>
                  <a:close/>
                </a:path>
                <a:path w="425450" h="334645">
                  <a:moveTo>
                    <a:pt x="193801" y="227583"/>
                  </a:moveTo>
                  <a:lnTo>
                    <a:pt x="177165" y="227583"/>
                  </a:lnTo>
                  <a:lnTo>
                    <a:pt x="175641" y="228853"/>
                  </a:lnTo>
                  <a:lnTo>
                    <a:pt x="175641" y="230124"/>
                  </a:lnTo>
                  <a:lnTo>
                    <a:pt x="177165" y="237744"/>
                  </a:lnTo>
                  <a:lnTo>
                    <a:pt x="178689" y="239013"/>
                  </a:lnTo>
                  <a:lnTo>
                    <a:pt x="195325" y="239013"/>
                  </a:lnTo>
                  <a:lnTo>
                    <a:pt x="196850" y="237744"/>
                  </a:lnTo>
                  <a:lnTo>
                    <a:pt x="195325" y="230124"/>
                  </a:lnTo>
                  <a:lnTo>
                    <a:pt x="195325" y="228853"/>
                  </a:lnTo>
                  <a:lnTo>
                    <a:pt x="193801" y="227583"/>
                  </a:lnTo>
                  <a:close/>
                </a:path>
                <a:path w="425450" h="334645">
                  <a:moveTo>
                    <a:pt x="219582" y="227583"/>
                  </a:moveTo>
                  <a:lnTo>
                    <a:pt x="202819" y="227583"/>
                  </a:lnTo>
                  <a:lnTo>
                    <a:pt x="201295" y="228853"/>
                  </a:lnTo>
                  <a:lnTo>
                    <a:pt x="201295" y="237744"/>
                  </a:lnTo>
                  <a:lnTo>
                    <a:pt x="202819" y="239013"/>
                  </a:lnTo>
                  <a:lnTo>
                    <a:pt x="219582" y="239013"/>
                  </a:lnTo>
                  <a:lnTo>
                    <a:pt x="220979" y="237744"/>
                  </a:lnTo>
                  <a:lnTo>
                    <a:pt x="220979" y="228853"/>
                  </a:lnTo>
                  <a:lnTo>
                    <a:pt x="219582" y="227583"/>
                  </a:lnTo>
                  <a:close/>
                </a:path>
                <a:path w="425450" h="334645">
                  <a:moveTo>
                    <a:pt x="243713" y="227583"/>
                  </a:moveTo>
                  <a:lnTo>
                    <a:pt x="227075" y="227583"/>
                  </a:lnTo>
                  <a:lnTo>
                    <a:pt x="225551" y="228853"/>
                  </a:lnTo>
                  <a:lnTo>
                    <a:pt x="225551" y="230124"/>
                  </a:lnTo>
                  <a:lnTo>
                    <a:pt x="227075" y="237744"/>
                  </a:lnTo>
                  <a:lnTo>
                    <a:pt x="228600" y="239013"/>
                  </a:lnTo>
                  <a:lnTo>
                    <a:pt x="245237" y="239013"/>
                  </a:lnTo>
                  <a:lnTo>
                    <a:pt x="246761" y="237744"/>
                  </a:lnTo>
                  <a:lnTo>
                    <a:pt x="245237" y="230124"/>
                  </a:lnTo>
                  <a:lnTo>
                    <a:pt x="245237" y="228853"/>
                  </a:lnTo>
                  <a:lnTo>
                    <a:pt x="243713" y="227583"/>
                  </a:lnTo>
                  <a:close/>
                </a:path>
                <a:path w="425450" h="334645">
                  <a:moveTo>
                    <a:pt x="267970" y="227583"/>
                  </a:moveTo>
                  <a:lnTo>
                    <a:pt x="251332" y="227583"/>
                  </a:lnTo>
                  <a:lnTo>
                    <a:pt x="249808" y="228853"/>
                  </a:lnTo>
                  <a:lnTo>
                    <a:pt x="249808" y="230124"/>
                  </a:lnTo>
                  <a:lnTo>
                    <a:pt x="251332" y="237744"/>
                  </a:lnTo>
                  <a:lnTo>
                    <a:pt x="254380" y="239013"/>
                  </a:lnTo>
                  <a:lnTo>
                    <a:pt x="271018" y="239013"/>
                  </a:lnTo>
                  <a:lnTo>
                    <a:pt x="272542" y="237744"/>
                  </a:lnTo>
                  <a:lnTo>
                    <a:pt x="269494" y="230124"/>
                  </a:lnTo>
                  <a:lnTo>
                    <a:pt x="269494" y="228853"/>
                  </a:lnTo>
                  <a:lnTo>
                    <a:pt x="267970" y="227583"/>
                  </a:lnTo>
                  <a:close/>
                </a:path>
                <a:path w="425450" h="334645">
                  <a:moveTo>
                    <a:pt x="292226" y="227583"/>
                  </a:moveTo>
                  <a:lnTo>
                    <a:pt x="275590" y="227583"/>
                  </a:lnTo>
                  <a:lnTo>
                    <a:pt x="274066" y="228853"/>
                  </a:lnTo>
                  <a:lnTo>
                    <a:pt x="274066" y="230124"/>
                  </a:lnTo>
                  <a:lnTo>
                    <a:pt x="277114" y="237744"/>
                  </a:lnTo>
                  <a:lnTo>
                    <a:pt x="278638" y="239013"/>
                  </a:lnTo>
                  <a:lnTo>
                    <a:pt x="295275" y="239013"/>
                  </a:lnTo>
                  <a:lnTo>
                    <a:pt x="296799" y="237744"/>
                  </a:lnTo>
                  <a:lnTo>
                    <a:pt x="293750" y="230124"/>
                  </a:lnTo>
                  <a:lnTo>
                    <a:pt x="293750" y="228853"/>
                  </a:lnTo>
                  <a:lnTo>
                    <a:pt x="292226" y="227583"/>
                  </a:lnTo>
                  <a:close/>
                </a:path>
                <a:path w="425450" h="334645">
                  <a:moveTo>
                    <a:pt x="386079" y="44322"/>
                  </a:moveTo>
                  <a:lnTo>
                    <a:pt x="383031" y="44322"/>
                  </a:lnTo>
                  <a:lnTo>
                    <a:pt x="379983" y="45719"/>
                  </a:lnTo>
                  <a:lnTo>
                    <a:pt x="378459" y="48640"/>
                  </a:lnTo>
                  <a:lnTo>
                    <a:pt x="378459" y="51434"/>
                  </a:lnTo>
                  <a:lnTo>
                    <a:pt x="381507" y="52831"/>
                  </a:lnTo>
                  <a:lnTo>
                    <a:pt x="405653" y="84792"/>
                  </a:lnTo>
                  <a:lnTo>
                    <a:pt x="414464" y="121824"/>
                  </a:lnTo>
                  <a:lnTo>
                    <a:pt x="407939" y="159381"/>
                  </a:lnTo>
                  <a:lnTo>
                    <a:pt x="386079" y="192912"/>
                  </a:lnTo>
                  <a:lnTo>
                    <a:pt x="384555" y="194309"/>
                  </a:lnTo>
                  <a:lnTo>
                    <a:pt x="384555" y="198627"/>
                  </a:lnTo>
                  <a:lnTo>
                    <a:pt x="387603" y="200024"/>
                  </a:lnTo>
                  <a:lnTo>
                    <a:pt x="389127" y="201421"/>
                  </a:lnTo>
                  <a:lnTo>
                    <a:pt x="392175" y="201421"/>
                  </a:lnTo>
                  <a:lnTo>
                    <a:pt x="418861" y="163385"/>
                  </a:lnTo>
                  <a:lnTo>
                    <a:pt x="425450" y="121411"/>
                  </a:lnTo>
                  <a:lnTo>
                    <a:pt x="422328" y="100351"/>
                  </a:lnTo>
                  <a:lnTo>
                    <a:pt x="415242" y="80375"/>
                  </a:lnTo>
                  <a:lnTo>
                    <a:pt x="404179" y="61993"/>
                  </a:lnTo>
                  <a:lnTo>
                    <a:pt x="389127" y="45719"/>
                  </a:lnTo>
                  <a:lnTo>
                    <a:pt x="386079" y="44322"/>
                  </a:lnTo>
                  <a:close/>
                </a:path>
                <a:path w="425450" h="334645">
                  <a:moveTo>
                    <a:pt x="367919" y="62864"/>
                  </a:moveTo>
                  <a:lnTo>
                    <a:pt x="364871" y="62864"/>
                  </a:lnTo>
                  <a:lnTo>
                    <a:pt x="361823" y="64261"/>
                  </a:lnTo>
                  <a:lnTo>
                    <a:pt x="360299" y="67182"/>
                  </a:lnTo>
                  <a:lnTo>
                    <a:pt x="360299" y="69976"/>
                  </a:lnTo>
                  <a:lnTo>
                    <a:pt x="363347" y="71500"/>
                  </a:lnTo>
                  <a:lnTo>
                    <a:pt x="373512" y="82716"/>
                  </a:lnTo>
                  <a:lnTo>
                    <a:pt x="381142" y="95027"/>
                  </a:lnTo>
                  <a:lnTo>
                    <a:pt x="385939" y="108434"/>
                  </a:lnTo>
                  <a:lnTo>
                    <a:pt x="387429" y="121411"/>
                  </a:lnTo>
                  <a:lnTo>
                    <a:pt x="387554" y="124332"/>
                  </a:lnTo>
                  <a:lnTo>
                    <a:pt x="387082" y="137584"/>
                  </a:lnTo>
                  <a:lnTo>
                    <a:pt x="383428" y="151447"/>
                  </a:lnTo>
                  <a:lnTo>
                    <a:pt x="376941" y="164262"/>
                  </a:lnTo>
                  <a:lnTo>
                    <a:pt x="367919" y="175767"/>
                  </a:lnTo>
                  <a:lnTo>
                    <a:pt x="364871" y="177164"/>
                  </a:lnTo>
                  <a:lnTo>
                    <a:pt x="364871" y="181482"/>
                  </a:lnTo>
                  <a:lnTo>
                    <a:pt x="367919" y="182879"/>
                  </a:lnTo>
                  <a:lnTo>
                    <a:pt x="369443" y="184276"/>
                  </a:lnTo>
                  <a:lnTo>
                    <a:pt x="372491" y="184276"/>
                  </a:lnTo>
                  <a:lnTo>
                    <a:pt x="397364" y="138953"/>
                  </a:lnTo>
                  <a:lnTo>
                    <a:pt x="398145" y="122935"/>
                  </a:lnTo>
                  <a:lnTo>
                    <a:pt x="396238" y="106338"/>
                  </a:lnTo>
                  <a:lnTo>
                    <a:pt x="390794" y="90931"/>
                  </a:lnTo>
                  <a:lnTo>
                    <a:pt x="382232" y="76858"/>
                  </a:lnTo>
                  <a:lnTo>
                    <a:pt x="370967" y="64261"/>
                  </a:lnTo>
                  <a:lnTo>
                    <a:pt x="367919" y="62864"/>
                  </a:lnTo>
                  <a:close/>
                </a:path>
                <a:path w="425450" h="334645">
                  <a:moveTo>
                    <a:pt x="351281" y="80009"/>
                  </a:moveTo>
                  <a:lnTo>
                    <a:pt x="348233" y="80009"/>
                  </a:lnTo>
                  <a:lnTo>
                    <a:pt x="345186" y="81406"/>
                  </a:lnTo>
                  <a:lnTo>
                    <a:pt x="343662" y="84327"/>
                  </a:lnTo>
                  <a:lnTo>
                    <a:pt x="343662" y="87121"/>
                  </a:lnTo>
                  <a:lnTo>
                    <a:pt x="346709" y="88645"/>
                  </a:lnTo>
                  <a:lnTo>
                    <a:pt x="358901" y="104798"/>
                  </a:lnTo>
                  <a:lnTo>
                    <a:pt x="363366" y="122935"/>
                  </a:lnTo>
                  <a:lnTo>
                    <a:pt x="363480" y="124332"/>
                  </a:lnTo>
                  <a:lnTo>
                    <a:pt x="360568" y="143009"/>
                  </a:lnTo>
                  <a:lnTo>
                    <a:pt x="349757" y="160019"/>
                  </a:lnTo>
                  <a:lnTo>
                    <a:pt x="346709" y="161416"/>
                  </a:lnTo>
                  <a:lnTo>
                    <a:pt x="346709" y="165734"/>
                  </a:lnTo>
                  <a:lnTo>
                    <a:pt x="349757" y="167131"/>
                  </a:lnTo>
                  <a:lnTo>
                    <a:pt x="351281" y="168528"/>
                  </a:lnTo>
                  <a:lnTo>
                    <a:pt x="354329" y="168528"/>
                  </a:lnTo>
                  <a:lnTo>
                    <a:pt x="357377" y="167131"/>
                  </a:lnTo>
                  <a:lnTo>
                    <a:pt x="370665" y="146718"/>
                  </a:lnTo>
                  <a:lnTo>
                    <a:pt x="374332" y="123745"/>
                  </a:lnTo>
                  <a:lnTo>
                    <a:pt x="368379" y="101034"/>
                  </a:lnTo>
                  <a:lnTo>
                    <a:pt x="352805" y="81406"/>
                  </a:lnTo>
                  <a:lnTo>
                    <a:pt x="351281" y="80009"/>
                  </a:lnTo>
                  <a:close/>
                </a:path>
                <a:path w="425450" h="334645">
                  <a:moveTo>
                    <a:pt x="334645" y="95757"/>
                  </a:moveTo>
                  <a:lnTo>
                    <a:pt x="331597" y="95757"/>
                  </a:lnTo>
                  <a:lnTo>
                    <a:pt x="330073" y="97154"/>
                  </a:lnTo>
                  <a:lnTo>
                    <a:pt x="327025" y="100075"/>
                  </a:lnTo>
                  <a:lnTo>
                    <a:pt x="328612" y="102991"/>
                  </a:lnTo>
                  <a:lnTo>
                    <a:pt x="330073" y="105790"/>
                  </a:lnTo>
                  <a:lnTo>
                    <a:pt x="336169" y="109981"/>
                  </a:lnTo>
                  <a:lnTo>
                    <a:pt x="339090" y="117220"/>
                  </a:lnTo>
                  <a:lnTo>
                    <a:pt x="339090" y="124332"/>
                  </a:lnTo>
                  <a:lnTo>
                    <a:pt x="340614" y="132841"/>
                  </a:lnTo>
                  <a:lnTo>
                    <a:pt x="337693" y="139953"/>
                  </a:lnTo>
                  <a:lnTo>
                    <a:pt x="331597" y="144271"/>
                  </a:lnTo>
                  <a:lnTo>
                    <a:pt x="330073" y="147192"/>
                  </a:lnTo>
                  <a:lnTo>
                    <a:pt x="330073" y="149986"/>
                  </a:lnTo>
                  <a:lnTo>
                    <a:pt x="331597" y="152907"/>
                  </a:lnTo>
                  <a:lnTo>
                    <a:pt x="334645" y="154304"/>
                  </a:lnTo>
                  <a:lnTo>
                    <a:pt x="337693" y="154304"/>
                  </a:lnTo>
                  <a:lnTo>
                    <a:pt x="351281" y="124332"/>
                  </a:lnTo>
                  <a:lnTo>
                    <a:pt x="349569" y="116853"/>
                  </a:lnTo>
                  <a:lnTo>
                    <a:pt x="346725" y="109648"/>
                  </a:lnTo>
                  <a:lnTo>
                    <a:pt x="342763" y="102991"/>
                  </a:lnTo>
                  <a:lnTo>
                    <a:pt x="337693" y="97154"/>
                  </a:lnTo>
                  <a:lnTo>
                    <a:pt x="334645" y="95757"/>
                  </a:lnTo>
                  <a:close/>
                </a:path>
              </a:pathLst>
            </a:custGeom>
            <a:solidFill>
              <a:srgbClr val="3D5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224006" y="6720255"/>
              <a:ext cx="467995" cy="360045"/>
            </a:xfrm>
            <a:custGeom>
              <a:avLst/>
              <a:gdLst/>
              <a:ahLst/>
              <a:cxnLst/>
              <a:rect l="l" t="t" r="r" b="b"/>
              <a:pathLst>
                <a:path w="467995" h="360045">
                  <a:moveTo>
                    <a:pt x="467995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467995" y="359994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FFFFF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1139296" y="7115047"/>
            <a:ext cx="583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D5056"/>
                </a:solidFill>
                <a:latin typeface="Tahoma"/>
                <a:cs typeface="Tahoma"/>
              </a:rPr>
              <a:t>ИТ</a:t>
            </a:r>
            <a:r>
              <a:rPr sz="900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3D5056"/>
                </a:solidFill>
                <a:latin typeface="Tahoma"/>
                <a:cs typeface="Tahoma"/>
              </a:rPr>
              <a:t>инф-ра</a:t>
            </a:r>
            <a:endParaRPr sz="9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915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8068" y="8396528"/>
            <a:ext cx="12251055" cy="655320"/>
          </a:xfrm>
          <a:custGeom>
            <a:avLst/>
            <a:gdLst/>
            <a:ahLst/>
            <a:cxnLst/>
            <a:rect l="l" t="t" r="r" b="b"/>
            <a:pathLst>
              <a:path w="12251055" h="655320">
                <a:moveTo>
                  <a:pt x="12141746" y="0"/>
                </a:moveTo>
                <a:lnTo>
                  <a:pt x="109118" y="0"/>
                </a:lnTo>
                <a:lnTo>
                  <a:pt x="66645" y="8575"/>
                </a:lnTo>
                <a:lnTo>
                  <a:pt x="31961" y="31961"/>
                </a:lnTo>
                <a:lnTo>
                  <a:pt x="8575" y="66645"/>
                </a:lnTo>
                <a:lnTo>
                  <a:pt x="0" y="109118"/>
                </a:lnTo>
                <a:lnTo>
                  <a:pt x="0" y="545591"/>
                </a:lnTo>
                <a:lnTo>
                  <a:pt x="8575" y="588069"/>
                </a:lnTo>
                <a:lnTo>
                  <a:pt x="31961" y="622754"/>
                </a:lnTo>
                <a:lnTo>
                  <a:pt x="66645" y="646136"/>
                </a:lnTo>
                <a:lnTo>
                  <a:pt x="109118" y="654710"/>
                </a:lnTo>
                <a:lnTo>
                  <a:pt x="12141746" y="654710"/>
                </a:lnTo>
                <a:lnTo>
                  <a:pt x="12184261" y="646136"/>
                </a:lnTo>
                <a:lnTo>
                  <a:pt x="12218977" y="622754"/>
                </a:lnTo>
                <a:lnTo>
                  <a:pt x="12242383" y="588069"/>
                </a:lnTo>
                <a:lnTo>
                  <a:pt x="12250966" y="545591"/>
                </a:lnTo>
                <a:lnTo>
                  <a:pt x="12250966" y="109118"/>
                </a:lnTo>
                <a:lnTo>
                  <a:pt x="12242383" y="66645"/>
                </a:lnTo>
                <a:lnTo>
                  <a:pt x="12218977" y="31961"/>
                </a:lnTo>
                <a:lnTo>
                  <a:pt x="12184261" y="8575"/>
                </a:lnTo>
                <a:lnTo>
                  <a:pt x="1214174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783053" y="147027"/>
            <a:ext cx="827405" cy="590550"/>
            <a:chOff x="11783053" y="147027"/>
            <a:chExt cx="827405" cy="590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3053" y="147027"/>
              <a:ext cx="550966" cy="5903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50368" y="210197"/>
              <a:ext cx="259816" cy="27240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74058" y="8631428"/>
            <a:ext cx="5257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Контроль</a:t>
            </a:r>
            <a:r>
              <a:rPr sz="12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за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целевым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использованием</a:t>
            </a:r>
            <a:r>
              <a:rPr sz="12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средств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(в т.ч. расширенное</a:t>
            </a:r>
            <a:r>
              <a:rPr sz="12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банковское</a:t>
            </a:r>
            <a:r>
              <a:rPr sz="12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сопровождение,</a:t>
            </a:r>
            <a:r>
              <a:rPr sz="12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3D5056"/>
                </a:solidFill>
                <a:latin typeface="Tahoma"/>
                <a:cs typeface="Tahoma"/>
              </a:rPr>
              <a:t>строительный контроль)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88359" y="8240268"/>
            <a:ext cx="3326765" cy="747395"/>
            <a:chOff x="3388359" y="8240268"/>
            <a:chExt cx="3326765" cy="7473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8359" y="8459394"/>
              <a:ext cx="487273" cy="5277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89547" y="8246618"/>
              <a:ext cx="367030" cy="158115"/>
            </a:xfrm>
            <a:custGeom>
              <a:avLst/>
              <a:gdLst/>
              <a:ahLst/>
              <a:cxnLst/>
              <a:rect l="l" t="t" r="r" b="b"/>
              <a:pathLst>
                <a:path w="367029" h="158115">
                  <a:moveTo>
                    <a:pt x="366649" y="0"/>
                  </a:moveTo>
                  <a:lnTo>
                    <a:pt x="183261" y="83565"/>
                  </a:lnTo>
                  <a:lnTo>
                    <a:pt x="0" y="0"/>
                  </a:lnTo>
                  <a:lnTo>
                    <a:pt x="0" y="74167"/>
                  </a:lnTo>
                  <a:lnTo>
                    <a:pt x="183261" y="157759"/>
                  </a:lnTo>
                  <a:lnTo>
                    <a:pt x="366649" y="74167"/>
                  </a:lnTo>
                  <a:lnTo>
                    <a:pt x="366649" y="0"/>
                  </a:lnTo>
                  <a:close/>
                </a:path>
              </a:pathLst>
            </a:custGeom>
            <a:solidFill>
              <a:srgbClr val="BBD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9547" y="8246618"/>
              <a:ext cx="367030" cy="158115"/>
            </a:xfrm>
            <a:custGeom>
              <a:avLst/>
              <a:gdLst/>
              <a:ahLst/>
              <a:cxnLst/>
              <a:rect l="l" t="t" r="r" b="b"/>
              <a:pathLst>
                <a:path w="367029" h="158115">
                  <a:moveTo>
                    <a:pt x="366649" y="0"/>
                  </a:moveTo>
                  <a:lnTo>
                    <a:pt x="366649" y="74167"/>
                  </a:lnTo>
                  <a:lnTo>
                    <a:pt x="183261" y="157759"/>
                  </a:lnTo>
                  <a:lnTo>
                    <a:pt x="0" y="74167"/>
                  </a:lnTo>
                  <a:lnTo>
                    <a:pt x="0" y="0"/>
                  </a:lnTo>
                  <a:lnTo>
                    <a:pt x="183261" y="83565"/>
                  </a:lnTo>
                  <a:lnTo>
                    <a:pt x="36664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8239" y="8308467"/>
              <a:ext cx="470534" cy="206375"/>
            </a:xfrm>
            <a:custGeom>
              <a:avLst/>
              <a:gdLst/>
              <a:ahLst/>
              <a:cxnLst/>
              <a:rect l="l" t="t" r="r" b="b"/>
              <a:pathLst>
                <a:path w="470534" h="206375">
                  <a:moveTo>
                    <a:pt x="470535" y="0"/>
                  </a:moveTo>
                  <a:lnTo>
                    <a:pt x="235331" y="109270"/>
                  </a:lnTo>
                  <a:lnTo>
                    <a:pt x="0" y="0"/>
                  </a:lnTo>
                  <a:lnTo>
                    <a:pt x="0" y="97002"/>
                  </a:lnTo>
                  <a:lnTo>
                    <a:pt x="235331" y="206298"/>
                  </a:lnTo>
                  <a:lnTo>
                    <a:pt x="470535" y="97002"/>
                  </a:lnTo>
                  <a:lnTo>
                    <a:pt x="470535" y="0"/>
                  </a:lnTo>
                  <a:close/>
                </a:path>
              </a:pathLst>
            </a:custGeom>
            <a:solidFill>
              <a:srgbClr val="8FC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38239" y="8308467"/>
              <a:ext cx="470534" cy="206375"/>
            </a:xfrm>
            <a:custGeom>
              <a:avLst/>
              <a:gdLst/>
              <a:ahLst/>
              <a:cxnLst/>
              <a:rect l="l" t="t" r="r" b="b"/>
              <a:pathLst>
                <a:path w="470534" h="206375">
                  <a:moveTo>
                    <a:pt x="470535" y="0"/>
                  </a:moveTo>
                  <a:lnTo>
                    <a:pt x="470535" y="97002"/>
                  </a:lnTo>
                  <a:lnTo>
                    <a:pt x="235331" y="206298"/>
                  </a:lnTo>
                  <a:lnTo>
                    <a:pt x="0" y="97002"/>
                  </a:lnTo>
                  <a:lnTo>
                    <a:pt x="0" y="0"/>
                  </a:lnTo>
                  <a:lnTo>
                    <a:pt x="235331" y="109270"/>
                  </a:lnTo>
                  <a:lnTo>
                    <a:pt x="47053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74589" y="1481073"/>
            <a:ext cx="371856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36195" indent="-230504">
              <a:lnSpc>
                <a:spcPct val="100000"/>
              </a:lnSpc>
              <a:spcBef>
                <a:spcPts val="100"/>
              </a:spcBef>
              <a:buClr>
                <a:srgbClr val="8FC54B"/>
              </a:buClr>
              <a:buFont typeface="Wingdings"/>
              <a:buChar char=""/>
              <a:tabLst>
                <a:tab pos="243204" algn="l"/>
              </a:tabLst>
            </a:pP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Заявка от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 Заемщика</a:t>
            </a:r>
            <a:r>
              <a:rPr sz="11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(Застройщик /</a:t>
            </a:r>
            <a:r>
              <a:rPr sz="11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ЮЛ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/</a:t>
            </a:r>
            <a:r>
              <a:rPr sz="11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Частный </a:t>
            </a:r>
            <a:r>
              <a:rPr sz="1100" spc="-3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Партнер/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Концессионер)</a:t>
            </a:r>
            <a:endParaRPr sz="1100">
              <a:latin typeface="Tahoma"/>
              <a:cs typeface="Tahoma"/>
            </a:endParaRPr>
          </a:p>
          <a:p>
            <a:pPr marL="242570" marR="5080" indent="-230504">
              <a:lnSpc>
                <a:spcPct val="100000"/>
              </a:lnSpc>
              <a:spcBef>
                <a:spcPts val="605"/>
              </a:spcBef>
              <a:buClr>
                <a:srgbClr val="8FC54B"/>
              </a:buClr>
              <a:buFont typeface="Wingdings"/>
              <a:buChar char=""/>
              <a:tabLst>
                <a:tab pos="243204" algn="l"/>
              </a:tabLst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Ходатайство</a:t>
            </a:r>
            <a:r>
              <a:rPr sz="1100" b="1" spc="-6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высшего</a:t>
            </a:r>
            <a:r>
              <a:rPr sz="1100" b="1" spc="-6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исполнительного</a:t>
            </a:r>
            <a:r>
              <a:rPr sz="11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органа </a:t>
            </a:r>
            <a:r>
              <a:rPr sz="1100" b="1" spc="-3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субъекта</a:t>
            </a:r>
            <a:r>
              <a:rPr sz="11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РФ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 по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Проекту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3341" y="1435735"/>
            <a:ext cx="2126615" cy="612140"/>
          </a:xfrm>
          <a:custGeom>
            <a:avLst/>
            <a:gdLst/>
            <a:ahLst/>
            <a:cxnLst/>
            <a:rect l="l" t="t" r="r" b="b"/>
            <a:pathLst>
              <a:path w="2126615" h="612139">
                <a:moveTo>
                  <a:pt x="2024164" y="0"/>
                </a:moveTo>
                <a:lnTo>
                  <a:pt x="101993" y="0"/>
                </a:lnTo>
                <a:lnTo>
                  <a:pt x="62295" y="8022"/>
                </a:lnTo>
                <a:lnTo>
                  <a:pt x="29875" y="29892"/>
                </a:lnTo>
                <a:lnTo>
                  <a:pt x="8015" y="62311"/>
                </a:lnTo>
                <a:lnTo>
                  <a:pt x="0" y="101981"/>
                </a:lnTo>
                <a:lnTo>
                  <a:pt x="0" y="510032"/>
                </a:lnTo>
                <a:lnTo>
                  <a:pt x="8015" y="549701"/>
                </a:lnTo>
                <a:lnTo>
                  <a:pt x="29875" y="582120"/>
                </a:lnTo>
                <a:lnTo>
                  <a:pt x="62295" y="603990"/>
                </a:lnTo>
                <a:lnTo>
                  <a:pt x="101993" y="612013"/>
                </a:lnTo>
                <a:lnTo>
                  <a:pt x="2024164" y="612013"/>
                </a:lnTo>
                <a:lnTo>
                  <a:pt x="2063887" y="603990"/>
                </a:lnTo>
                <a:lnTo>
                  <a:pt x="2096300" y="582120"/>
                </a:lnTo>
                <a:lnTo>
                  <a:pt x="2118140" y="549701"/>
                </a:lnTo>
                <a:lnTo>
                  <a:pt x="2126145" y="510032"/>
                </a:lnTo>
                <a:lnTo>
                  <a:pt x="2126145" y="101981"/>
                </a:lnTo>
                <a:lnTo>
                  <a:pt x="2118140" y="62311"/>
                </a:lnTo>
                <a:lnTo>
                  <a:pt x="2096300" y="29892"/>
                </a:lnTo>
                <a:lnTo>
                  <a:pt x="2063887" y="8022"/>
                </a:lnTo>
                <a:lnTo>
                  <a:pt x="2024164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3735" y="1643887"/>
            <a:ext cx="38569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2915" algn="l"/>
              </a:tabLst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Подача</a:t>
            </a:r>
            <a:r>
              <a:rPr sz="11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заявки	</a:t>
            </a:r>
            <a:r>
              <a:rPr sz="1650" b="1" spc="-22" baseline="2525" dirty="0">
                <a:solidFill>
                  <a:srgbClr val="3D5056"/>
                </a:solidFill>
                <a:latin typeface="Tahoma"/>
                <a:cs typeface="Tahoma"/>
              </a:rPr>
              <a:t>Субъект</a:t>
            </a:r>
            <a:r>
              <a:rPr sz="1650" b="1" spc="-89" baseline="25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650" b="1" spc="-15" baseline="2525" dirty="0">
                <a:solidFill>
                  <a:srgbClr val="3D5056"/>
                </a:solidFill>
                <a:latin typeface="Tahoma"/>
                <a:cs typeface="Tahoma"/>
              </a:rPr>
              <a:t>РФ</a:t>
            </a:r>
            <a:endParaRPr sz="1650" baseline="2525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2523" y="1457947"/>
            <a:ext cx="501624" cy="56757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5912" y="1351788"/>
            <a:ext cx="251993" cy="25209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25932" y="982725"/>
            <a:ext cx="5967730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1750" algn="l"/>
                <a:tab pos="5130165" algn="l"/>
              </a:tabLst>
            </a:pPr>
            <a:r>
              <a:rPr sz="1400" b="1" spc="-5" dirty="0">
                <a:solidFill>
                  <a:srgbClr val="8FC54B"/>
                </a:solidFill>
                <a:latin typeface="Tahoma"/>
                <a:cs typeface="Tahoma"/>
              </a:rPr>
              <a:t>Эта</a:t>
            </a:r>
            <a:r>
              <a:rPr sz="1400" b="1" dirty="0">
                <a:solidFill>
                  <a:srgbClr val="8FC54B"/>
                </a:solidFill>
                <a:latin typeface="Tahoma"/>
                <a:cs typeface="Tahoma"/>
              </a:rPr>
              <a:t>п	Уч</a:t>
            </a:r>
            <a:r>
              <a:rPr sz="1400" b="1" spc="-10" dirty="0">
                <a:solidFill>
                  <a:srgbClr val="8FC54B"/>
                </a:solidFill>
                <a:latin typeface="Tahoma"/>
                <a:cs typeface="Tahoma"/>
              </a:rPr>
              <a:t>а</a:t>
            </a:r>
            <a:r>
              <a:rPr sz="1400" b="1" spc="-5" dirty="0">
                <a:solidFill>
                  <a:srgbClr val="8FC54B"/>
                </a:solidFill>
                <a:latin typeface="Tahoma"/>
                <a:cs typeface="Tahoma"/>
              </a:rPr>
              <a:t>с</a:t>
            </a:r>
            <a:r>
              <a:rPr sz="1400" b="1" dirty="0">
                <a:solidFill>
                  <a:srgbClr val="8FC54B"/>
                </a:solidFill>
                <a:latin typeface="Tahoma"/>
                <a:cs typeface="Tahoma"/>
              </a:rPr>
              <a:t>т</a:t>
            </a:r>
            <a:r>
              <a:rPr sz="1400" b="1" spc="-5" dirty="0">
                <a:solidFill>
                  <a:srgbClr val="8FC54B"/>
                </a:solidFill>
                <a:latin typeface="Tahoma"/>
                <a:cs typeface="Tahoma"/>
              </a:rPr>
              <a:t>ни</a:t>
            </a:r>
            <a:r>
              <a:rPr sz="1400" b="1" dirty="0">
                <a:solidFill>
                  <a:srgbClr val="8FC54B"/>
                </a:solidFill>
                <a:latin typeface="Tahoma"/>
                <a:cs typeface="Tahoma"/>
              </a:rPr>
              <a:t>к	Ф</a:t>
            </a:r>
            <a:r>
              <a:rPr sz="1400" b="1" spc="-5" dirty="0">
                <a:solidFill>
                  <a:srgbClr val="8FC54B"/>
                </a:solidFill>
                <a:latin typeface="Tahoma"/>
                <a:cs typeface="Tahoma"/>
              </a:rPr>
              <a:t>ун</a:t>
            </a:r>
            <a:r>
              <a:rPr sz="1400" b="1" dirty="0">
                <a:solidFill>
                  <a:srgbClr val="8FC54B"/>
                </a:solidFill>
                <a:latin typeface="Tahoma"/>
                <a:cs typeface="Tahoma"/>
              </a:rPr>
              <a:t>кция</a:t>
            </a:r>
            <a:endParaRPr sz="140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  <a:spcBef>
                <a:spcPts val="1450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4589" y="2223832"/>
            <a:ext cx="4412615" cy="19919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95"/>
              </a:spcBef>
              <a:buClr>
                <a:srgbClr val="8FC54B"/>
              </a:buClr>
              <a:buFont typeface="Wingdings"/>
              <a:buChar char=""/>
              <a:tabLst>
                <a:tab pos="241300" algn="l"/>
              </a:tabLst>
            </a:pP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Экспертное</a:t>
            </a:r>
            <a:r>
              <a:rPr sz="1100" b="1" spc="-6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заключение</a:t>
            </a:r>
            <a:endParaRPr sz="1100">
              <a:latin typeface="Tahoma"/>
              <a:cs typeface="Tahoma"/>
            </a:endParaRPr>
          </a:p>
          <a:p>
            <a:pPr marL="457200" lvl="1" indent="-231775">
              <a:lnSpc>
                <a:spcPct val="100000"/>
              </a:lnSpc>
              <a:spcBef>
                <a:spcPts val="605"/>
              </a:spcBef>
              <a:buClr>
                <a:srgbClr val="8FC54B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Заключение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о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целесообразности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финансирования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endParaRPr sz="1100">
              <a:latin typeface="Tahoma"/>
              <a:cs typeface="Tahoma"/>
            </a:endParaRPr>
          </a:p>
          <a:p>
            <a:pPr marL="457200" marR="5080" lvl="1" indent="-231775">
              <a:lnSpc>
                <a:spcPct val="100000"/>
              </a:lnSpc>
              <a:spcBef>
                <a:spcPts val="600"/>
              </a:spcBef>
              <a:buClr>
                <a:srgbClr val="8FC54B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Кредитный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анализ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1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описание</a:t>
            </a:r>
            <a:r>
              <a:rPr sz="11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коммерческих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рисков</a:t>
            </a:r>
            <a:r>
              <a:rPr sz="11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(расчет </a:t>
            </a:r>
            <a:r>
              <a:rPr sz="1100" spc="-3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финансовой</a:t>
            </a:r>
            <a:r>
              <a:rPr sz="11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устойчивости</a:t>
            </a:r>
            <a:r>
              <a:rPr sz="1100" spc="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или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социально-экономической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 эффективности</a:t>
            </a:r>
            <a:r>
              <a:rPr sz="1100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Проекта)</a:t>
            </a:r>
            <a:endParaRPr sz="1100">
              <a:latin typeface="Tahoma"/>
              <a:cs typeface="Tahoma"/>
            </a:endParaRPr>
          </a:p>
          <a:p>
            <a:pPr marL="457200" lvl="1" indent="-231775">
              <a:lnSpc>
                <a:spcPct val="100000"/>
              </a:lnSpc>
              <a:spcBef>
                <a:spcPts val="600"/>
              </a:spcBef>
              <a:buClr>
                <a:srgbClr val="8FC54B"/>
              </a:buClr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Строительные, правовые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1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иные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применимые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риски</a:t>
            </a:r>
            <a:endParaRPr sz="11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8FC54B"/>
              </a:buClr>
              <a:buFont typeface="Wingdings"/>
              <a:buChar char=""/>
              <a:tabLst>
                <a:tab pos="241300" algn="l"/>
              </a:tabLst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Основные</a:t>
            </a:r>
            <a:r>
              <a:rPr sz="1100" b="1" spc="-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условия</a:t>
            </a:r>
            <a:r>
              <a:rPr sz="11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займа</a:t>
            </a:r>
            <a:endParaRPr sz="1100">
              <a:latin typeface="Tahoma"/>
              <a:cs typeface="Tahoma"/>
            </a:endParaRPr>
          </a:p>
          <a:p>
            <a:pPr marL="241300" marR="151130" indent="-228600">
              <a:lnSpc>
                <a:spcPct val="100000"/>
              </a:lnSpc>
              <a:spcBef>
                <a:spcPts val="600"/>
              </a:spcBef>
              <a:buClr>
                <a:srgbClr val="8FC54B"/>
              </a:buClr>
              <a:buFont typeface="Wingdings"/>
              <a:buChar char=""/>
              <a:tabLst>
                <a:tab pos="241300" algn="l"/>
              </a:tabLst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Согласование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экспертного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заключения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коллегиальными </a:t>
            </a:r>
            <a:r>
              <a:rPr sz="1100" spc="-3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органами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управления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АО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ДОМ.РФ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341" y="2327529"/>
            <a:ext cx="2126615" cy="612140"/>
          </a:xfrm>
          <a:custGeom>
            <a:avLst/>
            <a:gdLst/>
            <a:ahLst/>
            <a:cxnLst/>
            <a:rect l="l" t="t" r="r" b="b"/>
            <a:pathLst>
              <a:path w="2126615" h="612139">
                <a:moveTo>
                  <a:pt x="2024164" y="0"/>
                </a:moveTo>
                <a:lnTo>
                  <a:pt x="101993" y="0"/>
                </a:lnTo>
                <a:lnTo>
                  <a:pt x="62295" y="8004"/>
                </a:lnTo>
                <a:lnTo>
                  <a:pt x="29875" y="29845"/>
                </a:lnTo>
                <a:lnTo>
                  <a:pt x="8015" y="62257"/>
                </a:lnTo>
                <a:lnTo>
                  <a:pt x="0" y="101980"/>
                </a:lnTo>
                <a:lnTo>
                  <a:pt x="0" y="509904"/>
                </a:lnTo>
                <a:lnTo>
                  <a:pt x="8015" y="549648"/>
                </a:lnTo>
                <a:lnTo>
                  <a:pt x="29875" y="582104"/>
                </a:lnTo>
                <a:lnTo>
                  <a:pt x="62295" y="603988"/>
                </a:lnTo>
                <a:lnTo>
                  <a:pt x="101993" y="612013"/>
                </a:lnTo>
                <a:lnTo>
                  <a:pt x="2024164" y="612013"/>
                </a:lnTo>
                <a:lnTo>
                  <a:pt x="2063887" y="603988"/>
                </a:lnTo>
                <a:lnTo>
                  <a:pt x="2096300" y="582104"/>
                </a:lnTo>
                <a:lnTo>
                  <a:pt x="2118140" y="549648"/>
                </a:lnTo>
                <a:lnTo>
                  <a:pt x="2126145" y="509904"/>
                </a:lnTo>
                <a:lnTo>
                  <a:pt x="2126145" y="101980"/>
                </a:lnTo>
                <a:lnTo>
                  <a:pt x="2118140" y="62257"/>
                </a:lnTo>
                <a:lnTo>
                  <a:pt x="2096300" y="29845"/>
                </a:lnTo>
                <a:lnTo>
                  <a:pt x="2063887" y="8004"/>
                </a:lnTo>
                <a:lnTo>
                  <a:pt x="2024164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3735" y="2535682"/>
            <a:ext cx="14878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Экспертиза</a:t>
            </a:r>
            <a:r>
              <a:rPr sz="1100" b="1" spc="-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2523" y="2316772"/>
            <a:ext cx="513296" cy="56041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564128" y="2490343"/>
            <a:ext cx="6178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ДО</a:t>
            </a: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М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.</a:t>
            </a:r>
            <a:r>
              <a:rPr sz="1100" b="1" spc="-20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Ф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912" y="2197480"/>
            <a:ext cx="251993" cy="25209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85063" y="2225801"/>
            <a:ext cx="114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9757" y="7352156"/>
            <a:ext cx="2126615" cy="797560"/>
          </a:xfrm>
          <a:custGeom>
            <a:avLst/>
            <a:gdLst/>
            <a:ahLst/>
            <a:cxnLst/>
            <a:rect l="l" t="t" r="r" b="b"/>
            <a:pathLst>
              <a:path w="2126615" h="797559">
                <a:moveTo>
                  <a:pt x="1993303" y="0"/>
                </a:moveTo>
                <a:lnTo>
                  <a:pt x="132905" y="0"/>
                </a:lnTo>
                <a:lnTo>
                  <a:pt x="90895" y="6781"/>
                </a:lnTo>
                <a:lnTo>
                  <a:pt x="54411" y="25664"/>
                </a:lnTo>
                <a:lnTo>
                  <a:pt x="25641" y="54452"/>
                </a:lnTo>
                <a:lnTo>
                  <a:pt x="6775" y="90952"/>
                </a:lnTo>
                <a:lnTo>
                  <a:pt x="0" y="132969"/>
                </a:lnTo>
                <a:lnTo>
                  <a:pt x="0" y="664591"/>
                </a:lnTo>
                <a:lnTo>
                  <a:pt x="6775" y="706594"/>
                </a:lnTo>
                <a:lnTo>
                  <a:pt x="25641" y="743062"/>
                </a:lnTo>
                <a:lnTo>
                  <a:pt x="54411" y="771813"/>
                </a:lnTo>
                <a:lnTo>
                  <a:pt x="90895" y="790664"/>
                </a:lnTo>
                <a:lnTo>
                  <a:pt x="132905" y="797433"/>
                </a:lnTo>
                <a:lnTo>
                  <a:pt x="1993303" y="797433"/>
                </a:lnTo>
                <a:lnTo>
                  <a:pt x="2035306" y="790664"/>
                </a:lnTo>
                <a:lnTo>
                  <a:pt x="2071774" y="771813"/>
                </a:lnTo>
                <a:lnTo>
                  <a:pt x="2100525" y="743062"/>
                </a:lnTo>
                <a:lnTo>
                  <a:pt x="2119376" y="706594"/>
                </a:lnTo>
                <a:lnTo>
                  <a:pt x="2126145" y="664591"/>
                </a:lnTo>
                <a:lnTo>
                  <a:pt x="2126145" y="132969"/>
                </a:lnTo>
                <a:lnTo>
                  <a:pt x="2119376" y="90952"/>
                </a:lnTo>
                <a:lnTo>
                  <a:pt x="2100525" y="54452"/>
                </a:lnTo>
                <a:lnTo>
                  <a:pt x="2071774" y="25664"/>
                </a:lnTo>
                <a:lnTo>
                  <a:pt x="2035306" y="6781"/>
                </a:lnTo>
                <a:lnTo>
                  <a:pt x="1993303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9091" y="7402448"/>
            <a:ext cx="165798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Открытие</a:t>
            </a:r>
            <a:endParaRPr sz="1100">
              <a:latin typeface="Tahoma"/>
              <a:cs typeface="Tahoma"/>
            </a:endParaRPr>
          </a:p>
          <a:p>
            <a:pPr marL="12700" marR="381000">
              <a:lnSpc>
                <a:spcPct val="100000"/>
              </a:lnSpc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финан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ро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ва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н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ия 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по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займу</a:t>
            </a: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п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ро</a:t>
            </a: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жде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н</a:t>
            </a: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е</a:t>
            </a:r>
            <a:r>
              <a:rPr sz="1100" b="1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з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й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ма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328" y="7255509"/>
            <a:ext cx="252006" cy="25209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11581" y="7284542"/>
            <a:ext cx="1149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74589" y="5299963"/>
            <a:ext cx="23596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"/>
              <a:tabLst>
                <a:tab pos="243204" algn="l"/>
              </a:tabLst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Заключение</a:t>
            </a:r>
            <a:r>
              <a:rPr sz="1100" b="1" spc="-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договора</a:t>
            </a:r>
            <a:r>
              <a:rPr sz="11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займа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74589" y="5620003"/>
            <a:ext cx="25647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"/>
              <a:tabLst>
                <a:tab pos="243204" algn="l"/>
              </a:tabLst>
            </a:pP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Снятие</a:t>
            </a:r>
            <a:r>
              <a:rPr sz="11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отлагательных</a:t>
            </a:r>
            <a:r>
              <a:rPr sz="11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условий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58666" y="5490209"/>
            <a:ext cx="1214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ДОМ.РФ</a:t>
            </a:r>
            <a:r>
              <a:rPr sz="11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100" b="1" spc="-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СОПФ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73341" y="5327903"/>
            <a:ext cx="2126615" cy="612140"/>
          </a:xfrm>
          <a:custGeom>
            <a:avLst/>
            <a:gdLst/>
            <a:ahLst/>
            <a:cxnLst/>
            <a:rect l="l" t="t" r="r" b="b"/>
            <a:pathLst>
              <a:path w="2126615" h="612139">
                <a:moveTo>
                  <a:pt x="2024164" y="0"/>
                </a:moveTo>
                <a:lnTo>
                  <a:pt x="101993" y="0"/>
                </a:lnTo>
                <a:lnTo>
                  <a:pt x="62295" y="8022"/>
                </a:lnTo>
                <a:lnTo>
                  <a:pt x="29875" y="29892"/>
                </a:lnTo>
                <a:lnTo>
                  <a:pt x="8015" y="62311"/>
                </a:lnTo>
                <a:lnTo>
                  <a:pt x="0" y="101981"/>
                </a:lnTo>
                <a:lnTo>
                  <a:pt x="0" y="510032"/>
                </a:lnTo>
                <a:lnTo>
                  <a:pt x="8015" y="549701"/>
                </a:lnTo>
                <a:lnTo>
                  <a:pt x="29875" y="582120"/>
                </a:lnTo>
                <a:lnTo>
                  <a:pt x="62295" y="603990"/>
                </a:lnTo>
                <a:lnTo>
                  <a:pt x="101993" y="612013"/>
                </a:lnTo>
                <a:lnTo>
                  <a:pt x="2024164" y="612013"/>
                </a:lnTo>
                <a:lnTo>
                  <a:pt x="2063887" y="603990"/>
                </a:lnTo>
                <a:lnTo>
                  <a:pt x="2096300" y="582120"/>
                </a:lnTo>
                <a:lnTo>
                  <a:pt x="2118140" y="549701"/>
                </a:lnTo>
                <a:lnTo>
                  <a:pt x="2126145" y="510032"/>
                </a:lnTo>
                <a:lnTo>
                  <a:pt x="2126145" y="101981"/>
                </a:lnTo>
                <a:lnTo>
                  <a:pt x="2118140" y="62311"/>
                </a:lnTo>
                <a:lnTo>
                  <a:pt x="2096300" y="29892"/>
                </a:lnTo>
                <a:lnTo>
                  <a:pt x="2063887" y="8022"/>
                </a:lnTo>
                <a:lnTo>
                  <a:pt x="2024164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3735" y="5536819"/>
            <a:ext cx="10636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Выдача</a:t>
            </a:r>
            <a:r>
              <a:rPr sz="1100" b="1" spc="-8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займа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5912" y="5238115"/>
            <a:ext cx="251993" cy="25209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85063" y="5267070"/>
            <a:ext cx="1149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5698" y="5316130"/>
            <a:ext cx="513296" cy="56041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449315" y="6099505"/>
            <a:ext cx="4240530" cy="110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5"/>
              </a:spcBef>
              <a:buClr>
                <a:srgbClr val="8FC54B"/>
              </a:buClr>
              <a:buFont typeface="Wingdings"/>
              <a:buChar char=""/>
              <a:tabLst>
                <a:tab pos="243204" algn="l"/>
              </a:tabLst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Заключение</a:t>
            </a:r>
            <a:r>
              <a:rPr sz="11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договора</a:t>
            </a:r>
            <a:r>
              <a:rPr sz="11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предоставлении</a:t>
            </a:r>
            <a:endParaRPr sz="1100">
              <a:latin typeface="Tahoma"/>
              <a:cs typeface="Tahoma"/>
            </a:endParaRPr>
          </a:p>
          <a:p>
            <a:pPr marL="242570" marR="5080">
              <a:lnSpc>
                <a:spcPct val="100000"/>
              </a:lnSpc>
            </a:pP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государственной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гарантии/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независимой гарантии/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поручительства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(для</a:t>
            </a:r>
            <a:r>
              <a:rPr sz="11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проектов,</a:t>
            </a:r>
            <a:r>
              <a:rPr sz="1100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обеспечиваемых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гарантией </a:t>
            </a:r>
            <a:r>
              <a:rPr sz="1100" spc="-3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или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поручительством)</a:t>
            </a:r>
            <a:endParaRPr sz="1100">
              <a:latin typeface="Tahoma"/>
              <a:cs typeface="Tahoma"/>
            </a:endParaRPr>
          </a:p>
          <a:p>
            <a:pPr marL="242570" marR="62230" indent="-230504">
              <a:lnSpc>
                <a:spcPct val="100000"/>
              </a:lnSpc>
              <a:spcBef>
                <a:spcPts val="600"/>
              </a:spcBef>
              <a:buClr>
                <a:srgbClr val="8FC54B"/>
              </a:buClr>
              <a:buFont typeface="Wingdings"/>
              <a:buChar char=""/>
              <a:tabLst>
                <a:tab pos="243204" algn="l"/>
              </a:tabLst>
            </a:pP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Предоставление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иного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обеспечения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, предусмотренного </a:t>
            </a:r>
            <a:r>
              <a:rPr sz="1100" spc="-3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проектом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1020" y="6273927"/>
            <a:ext cx="2126615" cy="612140"/>
          </a:xfrm>
          <a:custGeom>
            <a:avLst/>
            <a:gdLst/>
            <a:ahLst/>
            <a:cxnLst/>
            <a:rect l="l" t="t" r="r" b="b"/>
            <a:pathLst>
              <a:path w="2126615" h="612140">
                <a:moveTo>
                  <a:pt x="2024138" y="0"/>
                </a:moveTo>
                <a:lnTo>
                  <a:pt x="102006" y="0"/>
                </a:lnTo>
                <a:lnTo>
                  <a:pt x="62300" y="8022"/>
                </a:lnTo>
                <a:lnTo>
                  <a:pt x="29876" y="29892"/>
                </a:lnTo>
                <a:lnTo>
                  <a:pt x="8016" y="62311"/>
                </a:lnTo>
                <a:lnTo>
                  <a:pt x="0" y="101981"/>
                </a:lnTo>
                <a:lnTo>
                  <a:pt x="0" y="510031"/>
                </a:lnTo>
                <a:lnTo>
                  <a:pt x="8016" y="549755"/>
                </a:lnTo>
                <a:lnTo>
                  <a:pt x="29876" y="582168"/>
                </a:lnTo>
                <a:lnTo>
                  <a:pt x="62300" y="604008"/>
                </a:lnTo>
                <a:lnTo>
                  <a:pt x="102006" y="612013"/>
                </a:lnTo>
                <a:lnTo>
                  <a:pt x="2024138" y="612013"/>
                </a:lnTo>
                <a:lnTo>
                  <a:pt x="2063881" y="604008"/>
                </a:lnTo>
                <a:lnTo>
                  <a:pt x="2096338" y="582168"/>
                </a:lnTo>
                <a:lnTo>
                  <a:pt x="2118221" y="549755"/>
                </a:lnTo>
                <a:lnTo>
                  <a:pt x="2126246" y="510031"/>
                </a:lnTo>
                <a:lnTo>
                  <a:pt x="2126246" y="101981"/>
                </a:lnTo>
                <a:lnTo>
                  <a:pt x="2118221" y="62311"/>
                </a:lnTo>
                <a:lnTo>
                  <a:pt x="2096338" y="29892"/>
                </a:lnTo>
                <a:lnTo>
                  <a:pt x="2063881" y="8022"/>
                </a:lnTo>
                <a:lnTo>
                  <a:pt x="2024138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91413" y="6399021"/>
            <a:ext cx="9804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Оф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рмле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н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ие 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обеспечения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3603" y="6181216"/>
            <a:ext cx="251993" cy="252095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402742" y="6210046"/>
            <a:ext cx="1149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6710" y="6085954"/>
            <a:ext cx="501624" cy="567575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2648330" y="2230627"/>
            <a:ext cx="9970770" cy="269875"/>
            <a:chOff x="2648330" y="2230627"/>
            <a:chExt cx="9970770" cy="269875"/>
          </a:xfrm>
        </p:grpSpPr>
        <p:sp>
          <p:nvSpPr>
            <p:cNvPr id="46" name="object 46"/>
            <p:cNvSpPr/>
            <p:nvPr/>
          </p:nvSpPr>
          <p:spPr>
            <a:xfrm>
              <a:off x="2648330" y="2244089"/>
              <a:ext cx="9970770" cy="0"/>
            </a:xfrm>
            <a:custGeom>
              <a:avLst/>
              <a:gdLst/>
              <a:ahLst/>
              <a:cxnLst/>
              <a:rect l="l" t="t" r="r" b="b"/>
              <a:pathLst>
                <a:path w="9970770">
                  <a:moveTo>
                    <a:pt x="0" y="0"/>
                  </a:moveTo>
                  <a:lnTo>
                    <a:pt x="9970516" y="0"/>
                  </a:lnTo>
                </a:path>
              </a:pathLst>
            </a:custGeom>
            <a:ln w="9525">
              <a:solidFill>
                <a:srgbClr val="DCD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47350" y="2230627"/>
              <a:ext cx="1183005" cy="269875"/>
            </a:xfrm>
            <a:custGeom>
              <a:avLst/>
              <a:gdLst/>
              <a:ahLst/>
              <a:cxnLst/>
              <a:rect l="l" t="t" r="r" b="b"/>
              <a:pathLst>
                <a:path w="1183004" h="269875">
                  <a:moveTo>
                    <a:pt x="269748" y="9652"/>
                  </a:moveTo>
                  <a:lnTo>
                    <a:pt x="262890" y="0"/>
                  </a:lnTo>
                  <a:lnTo>
                    <a:pt x="256667" y="3556"/>
                  </a:lnTo>
                  <a:lnTo>
                    <a:pt x="244475" y="11303"/>
                  </a:lnTo>
                  <a:lnTo>
                    <a:pt x="213106" y="34036"/>
                  </a:lnTo>
                  <a:lnTo>
                    <a:pt x="181483" y="61595"/>
                  </a:lnTo>
                  <a:lnTo>
                    <a:pt x="175006" y="67564"/>
                  </a:lnTo>
                  <a:lnTo>
                    <a:pt x="168656" y="73787"/>
                  </a:lnTo>
                  <a:lnTo>
                    <a:pt x="162179" y="80264"/>
                  </a:lnTo>
                  <a:lnTo>
                    <a:pt x="155956" y="86868"/>
                  </a:lnTo>
                  <a:lnTo>
                    <a:pt x="149479" y="93472"/>
                  </a:lnTo>
                  <a:lnTo>
                    <a:pt x="115189" y="133477"/>
                  </a:lnTo>
                  <a:lnTo>
                    <a:pt x="110236" y="140208"/>
                  </a:lnTo>
                  <a:lnTo>
                    <a:pt x="105029" y="147066"/>
                  </a:lnTo>
                  <a:lnTo>
                    <a:pt x="100101" y="153924"/>
                  </a:lnTo>
                  <a:lnTo>
                    <a:pt x="95377" y="160655"/>
                  </a:lnTo>
                  <a:lnTo>
                    <a:pt x="90805" y="167513"/>
                  </a:lnTo>
                  <a:lnTo>
                    <a:pt x="86271" y="174498"/>
                  </a:lnTo>
                  <a:lnTo>
                    <a:pt x="81915" y="181102"/>
                  </a:lnTo>
                  <a:lnTo>
                    <a:pt x="77724" y="188087"/>
                  </a:lnTo>
                  <a:lnTo>
                    <a:pt x="71564" y="174371"/>
                  </a:lnTo>
                  <a:lnTo>
                    <a:pt x="69469" y="169545"/>
                  </a:lnTo>
                  <a:lnTo>
                    <a:pt x="67056" y="164846"/>
                  </a:lnTo>
                  <a:lnTo>
                    <a:pt x="42164" y="134366"/>
                  </a:lnTo>
                  <a:lnTo>
                    <a:pt x="41275" y="134239"/>
                  </a:lnTo>
                  <a:lnTo>
                    <a:pt x="40386" y="133985"/>
                  </a:lnTo>
                  <a:lnTo>
                    <a:pt x="39370" y="133858"/>
                  </a:lnTo>
                  <a:lnTo>
                    <a:pt x="38481" y="133858"/>
                  </a:lnTo>
                  <a:lnTo>
                    <a:pt x="15240" y="142621"/>
                  </a:lnTo>
                  <a:lnTo>
                    <a:pt x="12700" y="144399"/>
                  </a:lnTo>
                  <a:lnTo>
                    <a:pt x="10287" y="146177"/>
                  </a:lnTo>
                  <a:lnTo>
                    <a:pt x="7620" y="148590"/>
                  </a:lnTo>
                  <a:lnTo>
                    <a:pt x="5207" y="150876"/>
                  </a:lnTo>
                  <a:lnTo>
                    <a:pt x="2540" y="153289"/>
                  </a:lnTo>
                  <a:lnTo>
                    <a:pt x="0" y="156083"/>
                  </a:lnTo>
                  <a:lnTo>
                    <a:pt x="3048" y="157226"/>
                  </a:lnTo>
                  <a:lnTo>
                    <a:pt x="6096" y="158623"/>
                  </a:lnTo>
                  <a:lnTo>
                    <a:pt x="24892" y="176911"/>
                  </a:lnTo>
                  <a:lnTo>
                    <a:pt x="27559" y="180721"/>
                  </a:lnTo>
                  <a:lnTo>
                    <a:pt x="30099" y="185166"/>
                  </a:lnTo>
                  <a:lnTo>
                    <a:pt x="32893" y="189865"/>
                  </a:lnTo>
                  <a:lnTo>
                    <a:pt x="35560" y="195199"/>
                  </a:lnTo>
                  <a:lnTo>
                    <a:pt x="53467" y="235839"/>
                  </a:lnTo>
                  <a:lnTo>
                    <a:pt x="59817" y="253746"/>
                  </a:lnTo>
                  <a:lnTo>
                    <a:pt x="60579" y="256159"/>
                  </a:lnTo>
                  <a:lnTo>
                    <a:pt x="62484" y="254762"/>
                  </a:lnTo>
                  <a:lnTo>
                    <a:pt x="64516" y="252730"/>
                  </a:lnTo>
                  <a:lnTo>
                    <a:pt x="69850" y="248539"/>
                  </a:lnTo>
                  <a:lnTo>
                    <a:pt x="76708" y="243459"/>
                  </a:lnTo>
                  <a:lnTo>
                    <a:pt x="84963" y="237744"/>
                  </a:lnTo>
                  <a:lnTo>
                    <a:pt x="99314" y="228092"/>
                  </a:lnTo>
                  <a:lnTo>
                    <a:pt x="106426" y="213614"/>
                  </a:lnTo>
                  <a:lnTo>
                    <a:pt x="110236" y="206502"/>
                  </a:lnTo>
                  <a:lnTo>
                    <a:pt x="114300" y="199136"/>
                  </a:lnTo>
                  <a:lnTo>
                    <a:pt x="118491" y="191770"/>
                  </a:lnTo>
                  <a:lnTo>
                    <a:pt x="120713" y="188087"/>
                  </a:lnTo>
                  <a:lnTo>
                    <a:pt x="122936" y="184404"/>
                  </a:lnTo>
                  <a:lnTo>
                    <a:pt x="147701" y="146177"/>
                  </a:lnTo>
                  <a:lnTo>
                    <a:pt x="170942" y="114300"/>
                  </a:lnTo>
                  <a:lnTo>
                    <a:pt x="195961" y="82931"/>
                  </a:lnTo>
                  <a:lnTo>
                    <a:pt x="225806" y="49403"/>
                  </a:lnTo>
                  <a:lnTo>
                    <a:pt x="253746" y="22733"/>
                  </a:lnTo>
                  <a:lnTo>
                    <a:pt x="264541" y="13716"/>
                  </a:lnTo>
                  <a:lnTo>
                    <a:pt x="269748" y="9652"/>
                  </a:lnTo>
                  <a:close/>
                </a:path>
                <a:path w="1183004" h="269875">
                  <a:moveTo>
                    <a:pt x="1183005" y="23241"/>
                  </a:moveTo>
                  <a:lnTo>
                    <a:pt x="1176147" y="13462"/>
                  </a:lnTo>
                  <a:lnTo>
                    <a:pt x="1169924" y="17018"/>
                  </a:lnTo>
                  <a:lnTo>
                    <a:pt x="1163955" y="20828"/>
                  </a:lnTo>
                  <a:lnTo>
                    <a:pt x="1157732" y="24892"/>
                  </a:lnTo>
                  <a:lnTo>
                    <a:pt x="1151509" y="29083"/>
                  </a:lnTo>
                  <a:lnTo>
                    <a:pt x="1145159" y="33274"/>
                  </a:lnTo>
                  <a:lnTo>
                    <a:pt x="1138936" y="37846"/>
                  </a:lnTo>
                  <a:lnTo>
                    <a:pt x="1132713" y="42672"/>
                  </a:lnTo>
                  <a:lnTo>
                    <a:pt x="1126363" y="47498"/>
                  </a:lnTo>
                  <a:lnTo>
                    <a:pt x="1120013" y="52705"/>
                  </a:lnTo>
                  <a:lnTo>
                    <a:pt x="1113790" y="58166"/>
                  </a:lnTo>
                  <a:lnTo>
                    <a:pt x="1107440" y="63627"/>
                  </a:lnTo>
                  <a:lnTo>
                    <a:pt x="1075436" y="93853"/>
                  </a:lnTo>
                  <a:lnTo>
                    <a:pt x="1069086" y="100457"/>
                  </a:lnTo>
                  <a:lnTo>
                    <a:pt x="1062736" y="106934"/>
                  </a:lnTo>
                  <a:lnTo>
                    <a:pt x="1056767" y="113665"/>
                  </a:lnTo>
                  <a:lnTo>
                    <a:pt x="1050798" y="120269"/>
                  </a:lnTo>
                  <a:lnTo>
                    <a:pt x="1044956" y="127000"/>
                  </a:lnTo>
                  <a:lnTo>
                    <a:pt x="1013333" y="167259"/>
                  </a:lnTo>
                  <a:lnTo>
                    <a:pt x="1004062" y="180975"/>
                  </a:lnTo>
                  <a:lnTo>
                    <a:pt x="999490" y="187960"/>
                  </a:lnTo>
                  <a:lnTo>
                    <a:pt x="995172" y="194691"/>
                  </a:lnTo>
                  <a:lnTo>
                    <a:pt x="990981" y="201549"/>
                  </a:lnTo>
                  <a:lnTo>
                    <a:pt x="984885" y="187960"/>
                  </a:lnTo>
                  <a:lnTo>
                    <a:pt x="963422" y="153035"/>
                  </a:lnTo>
                  <a:lnTo>
                    <a:pt x="954405" y="147701"/>
                  </a:lnTo>
                  <a:lnTo>
                    <a:pt x="953516" y="147447"/>
                  </a:lnTo>
                  <a:lnTo>
                    <a:pt x="949452" y="147447"/>
                  </a:lnTo>
                  <a:lnTo>
                    <a:pt x="947293" y="147701"/>
                  </a:lnTo>
                  <a:lnTo>
                    <a:pt x="913130" y="169672"/>
                  </a:lnTo>
                  <a:lnTo>
                    <a:pt x="916305" y="170815"/>
                  </a:lnTo>
                  <a:lnTo>
                    <a:pt x="919226" y="172212"/>
                  </a:lnTo>
                  <a:lnTo>
                    <a:pt x="946023" y="203327"/>
                  </a:lnTo>
                  <a:lnTo>
                    <a:pt x="948690" y="208661"/>
                  </a:lnTo>
                  <a:lnTo>
                    <a:pt x="951611" y="214376"/>
                  </a:lnTo>
                  <a:lnTo>
                    <a:pt x="966724" y="249428"/>
                  </a:lnTo>
                  <a:lnTo>
                    <a:pt x="973074" y="267208"/>
                  </a:lnTo>
                  <a:lnTo>
                    <a:pt x="973836" y="269748"/>
                  </a:lnTo>
                  <a:lnTo>
                    <a:pt x="975614" y="268224"/>
                  </a:lnTo>
                  <a:lnTo>
                    <a:pt x="977773" y="266319"/>
                  </a:lnTo>
                  <a:lnTo>
                    <a:pt x="983107" y="262128"/>
                  </a:lnTo>
                  <a:lnTo>
                    <a:pt x="989965" y="257048"/>
                  </a:lnTo>
                  <a:lnTo>
                    <a:pt x="998220" y="251206"/>
                  </a:lnTo>
                  <a:lnTo>
                    <a:pt x="1012571" y="241554"/>
                  </a:lnTo>
                  <a:lnTo>
                    <a:pt x="1016127" y="234442"/>
                  </a:lnTo>
                  <a:lnTo>
                    <a:pt x="1036066" y="197993"/>
                  </a:lnTo>
                  <a:lnTo>
                    <a:pt x="1055624" y="167513"/>
                  </a:lnTo>
                  <a:lnTo>
                    <a:pt x="1060831" y="159639"/>
                  </a:lnTo>
                  <a:lnTo>
                    <a:pt x="1072007" y="143891"/>
                  </a:lnTo>
                  <a:lnTo>
                    <a:pt x="1078103" y="135890"/>
                  </a:lnTo>
                  <a:lnTo>
                    <a:pt x="1084072" y="127889"/>
                  </a:lnTo>
                  <a:lnTo>
                    <a:pt x="1109218" y="96520"/>
                  </a:lnTo>
                  <a:lnTo>
                    <a:pt x="1121410" y="82423"/>
                  </a:lnTo>
                  <a:lnTo>
                    <a:pt x="1127379" y="75565"/>
                  </a:lnTo>
                  <a:lnTo>
                    <a:pt x="1155954" y="46101"/>
                  </a:lnTo>
                  <a:lnTo>
                    <a:pt x="1172464" y="31496"/>
                  </a:lnTo>
                  <a:lnTo>
                    <a:pt x="1183005" y="23241"/>
                  </a:lnTo>
                  <a:close/>
                </a:path>
              </a:pathLst>
            </a:custGeom>
            <a:solidFill>
              <a:srgbClr val="8FC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2648330" y="4296028"/>
            <a:ext cx="9970770" cy="0"/>
          </a:xfrm>
          <a:custGeom>
            <a:avLst/>
            <a:gdLst/>
            <a:ahLst/>
            <a:cxnLst/>
            <a:rect l="l" t="t" r="r" b="b"/>
            <a:pathLst>
              <a:path w="9970770">
                <a:moveTo>
                  <a:pt x="0" y="0"/>
                </a:moveTo>
                <a:lnTo>
                  <a:pt x="9970516" y="0"/>
                </a:lnTo>
              </a:path>
            </a:pathLst>
          </a:custGeom>
          <a:ln w="9525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48330" y="5163311"/>
            <a:ext cx="9970770" cy="0"/>
          </a:xfrm>
          <a:custGeom>
            <a:avLst/>
            <a:gdLst/>
            <a:ahLst/>
            <a:cxnLst/>
            <a:rect l="l" t="t" r="r" b="b"/>
            <a:pathLst>
              <a:path w="9970770">
                <a:moveTo>
                  <a:pt x="0" y="0"/>
                </a:moveTo>
                <a:lnTo>
                  <a:pt x="9970516" y="0"/>
                </a:lnTo>
              </a:path>
            </a:pathLst>
          </a:custGeom>
          <a:ln w="9525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48330" y="6032880"/>
            <a:ext cx="9970770" cy="0"/>
          </a:xfrm>
          <a:custGeom>
            <a:avLst/>
            <a:gdLst/>
            <a:ahLst/>
            <a:cxnLst/>
            <a:rect l="l" t="t" r="r" b="b"/>
            <a:pathLst>
              <a:path w="9970770">
                <a:moveTo>
                  <a:pt x="0" y="0"/>
                </a:moveTo>
                <a:lnTo>
                  <a:pt x="9970516" y="0"/>
                </a:lnTo>
              </a:path>
            </a:pathLst>
          </a:custGeom>
          <a:ln w="9525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542029" y="6036411"/>
            <a:ext cx="1545590" cy="93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270">
              <a:lnSpc>
                <a:spcPct val="1536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Субъект 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Институты</a:t>
            </a:r>
            <a:r>
              <a:rPr sz="1100" b="1" spc="-6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развития</a:t>
            </a:r>
            <a:endParaRPr sz="1100">
              <a:latin typeface="Tahoma"/>
              <a:cs typeface="Tahoma"/>
            </a:endParaRPr>
          </a:p>
          <a:p>
            <a:pPr marL="38100" marR="441959">
              <a:lnSpc>
                <a:spcPts val="1190"/>
              </a:lnSpc>
              <a:spcBef>
                <a:spcPts val="755"/>
              </a:spcBef>
            </a:pPr>
            <a:r>
              <a:rPr sz="1100" b="1" spc="-20" dirty="0">
                <a:solidFill>
                  <a:srgbClr val="3D5056"/>
                </a:solidFill>
                <a:latin typeface="Tahoma"/>
                <a:cs typeface="Tahoma"/>
              </a:rPr>
              <a:t>К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омме</a:t>
            </a: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р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чес</a:t>
            </a:r>
            <a:r>
              <a:rPr sz="1100" b="1" spc="-20" dirty="0">
                <a:solidFill>
                  <a:srgbClr val="3D5056"/>
                </a:solidFill>
                <a:latin typeface="Tahoma"/>
                <a:cs typeface="Tahoma"/>
              </a:rPr>
              <a:t>к</a:t>
            </a:r>
            <a:r>
              <a:rPr sz="1100" b="1" spc="-15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е  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организации</a:t>
            </a:r>
            <a:r>
              <a:rPr sz="975" b="1" spc="-15" baseline="25641" dirty="0">
                <a:solidFill>
                  <a:srgbClr val="3D5056"/>
                </a:solidFill>
                <a:latin typeface="Tahoma"/>
                <a:cs typeface="Tahoma"/>
              </a:rPr>
              <a:t>1</a:t>
            </a:r>
            <a:endParaRPr sz="975" baseline="25641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798698" y="7324725"/>
            <a:ext cx="9970770" cy="0"/>
          </a:xfrm>
          <a:custGeom>
            <a:avLst/>
            <a:gdLst/>
            <a:ahLst/>
            <a:cxnLst/>
            <a:rect l="l" t="t" r="r" b="b"/>
            <a:pathLst>
              <a:path w="9970770">
                <a:moveTo>
                  <a:pt x="0" y="0"/>
                </a:moveTo>
                <a:lnTo>
                  <a:pt x="9970643" y="0"/>
                </a:lnTo>
              </a:path>
            </a:pathLst>
          </a:custGeom>
          <a:ln w="9525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474589" y="4259007"/>
            <a:ext cx="4030979" cy="84899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95"/>
              </a:spcBef>
              <a:buClr>
                <a:srgbClr val="8FC54B"/>
              </a:buClr>
              <a:buFont typeface="Wingdings"/>
              <a:buChar char=""/>
              <a:tabLst>
                <a:tab pos="241300" algn="l"/>
              </a:tabLst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Решение</a:t>
            </a:r>
            <a:r>
              <a:rPr sz="1100" b="1" spc="-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об</a:t>
            </a:r>
            <a:r>
              <a:rPr sz="11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отборе</a:t>
            </a:r>
            <a:r>
              <a:rPr sz="1100" b="1" spc="-6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проекта</a:t>
            </a:r>
            <a:endParaRPr sz="1100">
              <a:latin typeface="Tahoma"/>
              <a:cs typeface="Tahoma"/>
            </a:endParaRPr>
          </a:p>
          <a:p>
            <a:pPr marL="241300" marR="5080" indent="-228600">
              <a:lnSpc>
                <a:spcPct val="100000"/>
              </a:lnSpc>
              <a:spcBef>
                <a:spcPts val="605"/>
              </a:spcBef>
              <a:buClr>
                <a:srgbClr val="8FC54B"/>
              </a:buClr>
              <a:buFont typeface="Wingdings"/>
              <a:buChar char=""/>
              <a:tabLst>
                <a:tab pos="241300" algn="l"/>
              </a:tabLst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Рекомендация</a:t>
            </a:r>
            <a:r>
              <a:rPr sz="1100" b="1" spc="-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выдаче</a:t>
            </a:r>
            <a:r>
              <a:rPr sz="1100" b="1" spc="-3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государственной</a:t>
            </a:r>
            <a:r>
              <a:rPr sz="1100" b="1" spc="-4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гарантии </a:t>
            </a:r>
            <a:r>
              <a:rPr sz="1100" b="1" spc="-30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субъектом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РФ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по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инфраструктурному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займу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(для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проектов,</a:t>
            </a:r>
            <a:r>
              <a:rPr sz="11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обеспечиваемых</a:t>
            </a:r>
            <a:r>
              <a:rPr sz="11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государственной</a:t>
            </a:r>
            <a:r>
              <a:rPr sz="1100" spc="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гарантией)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73341" y="4468748"/>
            <a:ext cx="2126615" cy="612140"/>
          </a:xfrm>
          <a:custGeom>
            <a:avLst/>
            <a:gdLst/>
            <a:ahLst/>
            <a:cxnLst/>
            <a:rect l="l" t="t" r="r" b="b"/>
            <a:pathLst>
              <a:path w="2126615" h="612139">
                <a:moveTo>
                  <a:pt x="2024164" y="0"/>
                </a:moveTo>
                <a:lnTo>
                  <a:pt x="101993" y="0"/>
                </a:lnTo>
                <a:lnTo>
                  <a:pt x="62295" y="8024"/>
                </a:lnTo>
                <a:lnTo>
                  <a:pt x="29875" y="29908"/>
                </a:lnTo>
                <a:lnTo>
                  <a:pt x="8015" y="62364"/>
                </a:lnTo>
                <a:lnTo>
                  <a:pt x="0" y="102108"/>
                </a:lnTo>
                <a:lnTo>
                  <a:pt x="0" y="510031"/>
                </a:lnTo>
                <a:lnTo>
                  <a:pt x="8015" y="549755"/>
                </a:lnTo>
                <a:lnTo>
                  <a:pt x="29875" y="582167"/>
                </a:lnTo>
                <a:lnTo>
                  <a:pt x="62295" y="604008"/>
                </a:lnTo>
                <a:lnTo>
                  <a:pt x="101993" y="612013"/>
                </a:lnTo>
                <a:lnTo>
                  <a:pt x="2024164" y="612013"/>
                </a:lnTo>
                <a:lnTo>
                  <a:pt x="2063887" y="604008"/>
                </a:lnTo>
                <a:lnTo>
                  <a:pt x="2096300" y="582167"/>
                </a:lnTo>
                <a:lnTo>
                  <a:pt x="2118140" y="549755"/>
                </a:lnTo>
                <a:lnTo>
                  <a:pt x="2126145" y="510031"/>
                </a:lnTo>
                <a:lnTo>
                  <a:pt x="2126145" y="102108"/>
                </a:lnTo>
                <a:lnTo>
                  <a:pt x="2118140" y="62364"/>
                </a:lnTo>
                <a:lnTo>
                  <a:pt x="2096300" y="29908"/>
                </a:lnTo>
                <a:lnTo>
                  <a:pt x="2063887" y="8024"/>
                </a:lnTo>
                <a:lnTo>
                  <a:pt x="2024164" y="0"/>
                </a:lnTo>
                <a:close/>
              </a:path>
            </a:pathLst>
          </a:custGeom>
          <a:solidFill>
            <a:srgbClr val="D2E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73735" y="4677536"/>
            <a:ext cx="14363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Решение</a:t>
            </a:r>
            <a:r>
              <a:rPr sz="1100" b="1" spc="-7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об</a:t>
            </a:r>
            <a:r>
              <a:rPr sz="1100" b="1" spc="-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3D5056"/>
                </a:solidFill>
                <a:latin typeface="Tahoma"/>
                <a:cs typeface="Tahoma"/>
              </a:rPr>
              <a:t>отборе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14650" y="4394530"/>
            <a:ext cx="591947" cy="27666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36779" y="4352404"/>
            <a:ext cx="397803" cy="36297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2686939" y="4703445"/>
            <a:ext cx="106172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800" b="1" spc="-15" dirty="0">
                <a:solidFill>
                  <a:srgbClr val="3D5056"/>
                </a:solidFill>
                <a:latin typeface="Tahoma"/>
                <a:cs typeface="Tahoma"/>
              </a:rPr>
              <a:t>Пра</a:t>
            </a:r>
            <a:r>
              <a:rPr sz="800" b="1" spc="-10" dirty="0">
                <a:solidFill>
                  <a:srgbClr val="3D5056"/>
                </a:solidFill>
                <a:latin typeface="Tahoma"/>
                <a:cs typeface="Tahoma"/>
              </a:rPr>
              <a:t>ви</a:t>
            </a:r>
            <a:r>
              <a:rPr sz="800" b="1" spc="-15" dirty="0">
                <a:solidFill>
                  <a:srgbClr val="3D5056"/>
                </a:solidFill>
                <a:latin typeface="Tahoma"/>
                <a:cs typeface="Tahoma"/>
              </a:rPr>
              <a:t>т</a:t>
            </a:r>
            <a:r>
              <a:rPr sz="800" b="1" spc="-10" dirty="0">
                <a:solidFill>
                  <a:srgbClr val="3D5056"/>
                </a:solidFill>
                <a:latin typeface="Tahoma"/>
                <a:cs typeface="Tahoma"/>
              </a:rPr>
              <a:t>ель</a:t>
            </a:r>
            <a:r>
              <a:rPr sz="800" b="1" spc="-2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800" b="1" spc="-15" dirty="0">
                <a:solidFill>
                  <a:srgbClr val="3D5056"/>
                </a:solidFill>
                <a:latin typeface="Tahoma"/>
                <a:cs typeface="Tahoma"/>
              </a:rPr>
              <a:t>т</a:t>
            </a:r>
            <a:r>
              <a:rPr sz="800" b="1" spc="-10" dirty="0">
                <a:solidFill>
                  <a:srgbClr val="3D5056"/>
                </a:solidFill>
                <a:latin typeface="Tahoma"/>
                <a:cs typeface="Tahoma"/>
              </a:rPr>
              <a:t>венн</a:t>
            </a:r>
            <a:r>
              <a:rPr sz="800" b="1" spc="-15" dirty="0">
                <a:solidFill>
                  <a:srgbClr val="3D5056"/>
                </a:solidFill>
                <a:latin typeface="Tahoma"/>
                <a:cs typeface="Tahoma"/>
              </a:rPr>
              <a:t>а</a:t>
            </a:r>
            <a:r>
              <a:rPr sz="800" b="1" dirty="0">
                <a:solidFill>
                  <a:srgbClr val="3D5056"/>
                </a:solidFill>
                <a:latin typeface="Tahoma"/>
                <a:cs typeface="Tahoma"/>
              </a:rPr>
              <a:t>я  </a:t>
            </a:r>
            <a:r>
              <a:rPr sz="800" b="1" spc="-15" dirty="0">
                <a:solidFill>
                  <a:srgbClr val="3D5056"/>
                </a:solidFill>
                <a:latin typeface="Tahoma"/>
                <a:cs typeface="Tahoma"/>
              </a:rPr>
              <a:t>комиссия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5912" y="4370959"/>
            <a:ext cx="251993" cy="251967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385063" y="4399533"/>
            <a:ext cx="1149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850385" y="4714113"/>
            <a:ext cx="93027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D5056"/>
                </a:solidFill>
                <a:latin typeface="Tahoma"/>
                <a:cs typeface="Tahoma"/>
              </a:rPr>
              <a:t>Мин</a:t>
            </a:r>
            <a:r>
              <a:rPr sz="800" b="1" spc="-20" dirty="0">
                <a:solidFill>
                  <a:srgbClr val="3D5056"/>
                </a:solidFill>
                <a:latin typeface="Tahoma"/>
                <a:cs typeface="Tahoma"/>
              </a:rPr>
              <a:t>с</a:t>
            </a:r>
            <a:r>
              <a:rPr sz="800" b="1" spc="-15" dirty="0">
                <a:solidFill>
                  <a:srgbClr val="3D5056"/>
                </a:solidFill>
                <a:latin typeface="Tahoma"/>
                <a:cs typeface="Tahoma"/>
              </a:rPr>
              <a:t>тр</a:t>
            </a:r>
            <a:r>
              <a:rPr sz="800" b="1" spc="-20" dirty="0">
                <a:solidFill>
                  <a:srgbClr val="3D5056"/>
                </a:solidFill>
                <a:latin typeface="Tahoma"/>
                <a:cs typeface="Tahoma"/>
              </a:rPr>
              <a:t>о</a:t>
            </a:r>
            <a:r>
              <a:rPr sz="800" b="1" dirty="0">
                <a:solidFill>
                  <a:srgbClr val="3D5056"/>
                </a:solidFill>
                <a:latin typeface="Tahoma"/>
                <a:cs typeface="Tahoma"/>
              </a:rPr>
              <a:t>й</a:t>
            </a:r>
            <a:r>
              <a:rPr sz="800" b="1" spc="-15" dirty="0">
                <a:solidFill>
                  <a:srgbClr val="3D5056"/>
                </a:solidFill>
                <a:latin typeface="Tahoma"/>
                <a:cs typeface="Tahoma"/>
              </a:rPr>
              <a:t> Р</a:t>
            </a:r>
            <a:r>
              <a:rPr sz="800" b="1" spc="-20" dirty="0">
                <a:solidFill>
                  <a:srgbClr val="3D5056"/>
                </a:solidFill>
                <a:latin typeface="Tahoma"/>
                <a:cs typeface="Tahoma"/>
              </a:rPr>
              <a:t>осс</a:t>
            </a:r>
            <a:r>
              <a:rPr sz="800" b="1" spc="-10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800" b="1" dirty="0">
                <a:solidFill>
                  <a:srgbClr val="3D5056"/>
                </a:solidFill>
                <a:latin typeface="Tahoma"/>
                <a:cs typeface="Tahoma"/>
              </a:rPr>
              <a:t>и  </a:t>
            </a:r>
            <a:r>
              <a:rPr sz="800" spc="-5" dirty="0">
                <a:solidFill>
                  <a:srgbClr val="3D5056"/>
                </a:solidFill>
                <a:latin typeface="Tahoma"/>
                <a:cs typeface="Tahoma"/>
              </a:rPr>
              <a:t>(по </a:t>
            </a:r>
            <a:r>
              <a:rPr sz="800" spc="-15" dirty="0">
                <a:solidFill>
                  <a:srgbClr val="3D5056"/>
                </a:solidFill>
                <a:latin typeface="Tahoma"/>
                <a:cs typeface="Tahoma"/>
              </a:rPr>
              <a:t>поручению </a:t>
            </a:r>
            <a:r>
              <a:rPr sz="800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800" spc="-15" dirty="0">
                <a:solidFill>
                  <a:srgbClr val="3D5056"/>
                </a:solidFill>
                <a:latin typeface="Tahoma"/>
                <a:cs typeface="Tahoma"/>
              </a:rPr>
              <a:t>Правкомиссии)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Процедура</a:t>
            </a:r>
            <a:r>
              <a:rPr spc="-15" dirty="0"/>
              <a:t> </a:t>
            </a:r>
            <a:r>
              <a:rPr spc="-5" dirty="0"/>
              <a:t>отбора</a:t>
            </a:r>
            <a:r>
              <a:rPr dirty="0"/>
              <a:t> </a:t>
            </a:r>
            <a:r>
              <a:rPr spc="-10" dirty="0"/>
              <a:t>проектов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03377" y="503301"/>
            <a:ext cx="6195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в</a:t>
            </a:r>
            <a:r>
              <a:rPr sz="1800" b="1" spc="-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целях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предоставления</a:t>
            </a:r>
            <a:r>
              <a:rPr sz="1800" b="1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3D5056"/>
                </a:solidFill>
                <a:latin typeface="Tahoma"/>
                <a:cs typeface="Tahoma"/>
              </a:rPr>
              <a:t>инфраструктурного</a:t>
            </a:r>
            <a:r>
              <a:rPr sz="1800" b="1" spc="4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3D5056"/>
                </a:solidFill>
                <a:latin typeface="Tahoma"/>
                <a:cs typeface="Tahoma"/>
              </a:rPr>
              <a:t>займа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67429" y="7693279"/>
            <a:ext cx="1214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ДОМ.РФ</a:t>
            </a:r>
            <a:r>
              <a:rPr sz="1100" b="1" spc="-5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3D5056"/>
                </a:solidFill>
                <a:latin typeface="Tahoma"/>
                <a:cs typeface="Tahoma"/>
              </a:rPr>
              <a:t>и</a:t>
            </a:r>
            <a:r>
              <a:rPr sz="1100" b="1" spc="-5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3D5056"/>
                </a:solidFill>
                <a:latin typeface="Tahoma"/>
                <a:cs typeface="Tahoma"/>
              </a:rPr>
              <a:t>СОПФ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65" name="object 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34335" y="7519072"/>
            <a:ext cx="513296" cy="560412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9980421" y="891285"/>
            <a:ext cx="22117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80"/>
              </a:lnSpc>
              <a:spcBef>
                <a:spcPts val="100"/>
              </a:spcBef>
            </a:pPr>
            <a:r>
              <a:rPr sz="1400" b="1" dirty="0">
                <a:solidFill>
                  <a:srgbClr val="8FC54B"/>
                </a:solidFill>
                <a:latin typeface="Tahoma"/>
                <a:cs typeface="Tahoma"/>
              </a:rPr>
              <a:t>Тип</a:t>
            </a:r>
            <a:r>
              <a:rPr sz="1400" b="1" spc="-60" dirty="0">
                <a:solidFill>
                  <a:srgbClr val="8FC54B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8FC54B"/>
                </a:solidFill>
                <a:latin typeface="Tahoma"/>
                <a:cs typeface="Tahoma"/>
              </a:rPr>
              <a:t>проекта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440"/>
              </a:lnSpc>
            </a:pP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(II,</a:t>
            </a:r>
            <a:r>
              <a:rPr sz="12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III</a:t>
            </a:r>
            <a:r>
              <a:rPr sz="12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D5056"/>
                </a:solidFill>
                <a:latin typeface="Tahoma"/>
                <a:cs typeface="Tahoma"/>
              </a:rPr>
              <a:t>/</a:t>
            </a:r>
            <a:r>
              <a:rPr sz="1200" b="1" spc="-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IV</a:t>
            </a:r>
            <a:r>
              <a:rPr sz="1200" b="1" spc="-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раздел</a:t>
            </a:r>
            <a:r>
              <a:rPr sz="1200" b="1" spc="-2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5056"/>
                </a:solidFill>
                <a:latin typeface="Tahoma"/>
                <a:cs typeface="Tahoma"/>
              </a:rPr>
              <a:t>Правил)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547350" y="6361684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40">
                <a:moveTo>
                  <a:pt x="39370" y="133858"/>
                </a:moveTo>
                <a:lnTo>
                  <a:pt x="38480" y="133858"/>
                </a:lnTo>
                <a:lnTo>
                  <a:pt x="36195" y="133985"/>
                </a:lnTo>
                <a:lnTo>
                  <a:pt x="2540" y="153416"/>
                </a:lnTo>
                <a:lnTo>
                  <a:pt x="0" y="156083"/>
                </a:lnTo>
                <a:lnTo>
                  <a:pt x="3048" y="157226"/>
                </a:lnTo>
                <a:lnTo>
                  <a:pt x="6096" y="158750"/>
                </a:lnTo>
                <a:lnTo>
                  <a:pt x="24892" y="176911"/>
                </a:lnTo>
                <a:lnTo>
                  <a:pt x="27558" y="180721"/>
                </a:lnTo>
                <a:lnTo>
                  <a:pt x="30099" y="185166"/>
                </a:lnTo>
                <a:lnTo>
                  <a:pt x="32893" y="189865"/>
                </a:lnTo>
                <a:lnTo>
                  <a:pt x="35559" y="195199"/>
                </a:lnTo>
                <a:lnTo>
                  <a:pt x="53467" y="235966"/>
                </a:lnTo>
                <a:lnTo>
                  <a:pt x="59817" y="253746"/>
                </a:lnTo>
                <a:lnTo>
                  <a:pt x="60578" y="256286"/>
                </a:lnTo>
                <a:lnTo>
                  <a:pt x="62483" y="254762"/>
                </a:lnTo>
                <a:lnTo>
                  <a:pt x="64516" y="252857"/>
                </a:lnTo>
                <a:lnTo>
                  <a:pt x="69850" y="248666"/>
                </a:lnTo>
                <a:lnTo>
                  <a:pt x="76707" y="243586"/>
                </a:lnTo>
                <a:lnTo>
                  <a:pt x="84963" y="237744"/>
                </a:lnTo>
                <a:lnTo>
                  <a:pt x="99314" y="228092"/>
                </a:lnTo>
                <a:lnTo>
                  <a:pt x="102870" y="220853"/>
                </a:lnTo>
                <a:lnTo>
                  <a:pt x="120783" y="188087"/>
                </a:lnTo>
                <a:lnTo>
                  <a:pt x="77724" y="188087"/>
                </a:lnTo>
                <a:lnTo>
                  <a:pt x="60578" y="153162"/>
                </a:lnTo>
                <a:lnTo>
                  <a:pt x="40385" y="133985"/>
                </a:lnTo>
                <a:lnTo>
                  <a:pt x="39370" y="133858"/>
                </a:lnTo>
                <a:close/>
              </a:path>
              <a:path w="269875" h="256540">
                <a:moveTo>
                  <a:pt x="262890" y="0"/>
                </a:moveTo>
                <a:lnTo>
                  <a:pt x="256667" y="3556"/>
                </a:lnTo>
                <a:lnTo>
                  <a:pt x="250698" y="7366"/>
                </a:lnTo>
                <a:lnTo>
                  <a:pt x="244475" y="11430"/>
                </a:lnTo>
                <a:lnTo>
                  <a:pt x="238251" y="15621"/>
                </a:lnTo>
                <a:lnTo>
                  <a:pt x="231901" y="19812"/>
                </a:lnTo>
                <a:lnTo>
                  <a:pt x="225805" y="24384"/>
                </a:lnTo>
                <a:lnTo>
                  <a:pt x="219582" y="29210"/>
                </a:lnTo>
                <a:lnTo>
                  <a:pt x="213105" y="34036"/>
                </a:lnTo>
                <a:lnTo>
                  <a:pt x="181482" y="61595"/>
                </a:lnTo>
                <a:lnTo>
                  <a:pt x="155955" y="86868"/>
                </a:lnTo>
                <a:lnTo>
                  <a:pt x="149478" y="93472"/>
                </a:lnTo>
                <a:lnTo>
                  <a:pt x="143509" y="100203"/>
                </a:lnTo>
                <a:lnTo>
                  <a:pt x="137668" y="106680"/>
                </a:lnTo>
                <a:lnTo>
                  <a:pt x="131699" y="113538"/>
                </a:lnTo>
                <a:lnTo>
                  <a:pt x="126110" y="120015"/>
                </a:lnTo>
                <a:lnTo>
                  <a:pt x="120650" y="126873"/>
                </a:lnTo>
                <a:lnTo>
                  <a:pt x="114903" y="133985"/>
                </a:lnTo>
                <a:lnTo>
                  <a:pt x="110235" y="140208"/>
                </a:lnTo>
                <a:lnTo>
                  <a:pt x="105028" y="147066"/>
                </a:lnTo>
                <a:lnTo>
                  <a:pt x="100202" y="153797"/>
                </a:lnTo>
                <a:lnTo>
                  <a:pt x="95292" y="160782"/>
                </a:lnTo>
                <a:lnTo>
                  <a:pt x="90804" y="167513"/>
                </a:lnTo>
                <a:lnTo>
                  <a:pt x="86359" y="174498"/>
                </a:lnTo>
                <a:lnTo>
                  <a:pt x="81915" y="181229"/>
                </a:lnTo>
                <a:lnTo>
                  <a:pt x="77724" y="188087"/>
                </a:lnTo>
                <a:lnTo>
                  <a:pt x="120783" y="188087"/>
                </a:lnTo>
                <a:lnTo>
                  <a:pt x="127507" y="176911"/>
                </a:lnTo>
                <a:lnTo>
                  <a:pt x="132206" y="169291"/>
                </a:lnTo>
                <a:lnTo>
                  <a:pt x="137159" y="161671"/>
                </a:lnTo>
                <a:lnTo>
                  <a:pt x="142367" y="154051"/>
                </a:lnTo>
                <a:lnTo>
                  <a:pt x="147700" y="146177"/>
                </a:lnTo>
                <a:lnTo>
                  <a:pt x="177165" y="106299"/>
                </a:lnTo>
                <a:lnTo>
                  <a:pt x="202056" y="75819"/>
                </a:lnTo>
                <a:lnTo>
                  <a:pt x="237235" y="38100"/>
                </a:lnTo>
                <a:lnTo>
                  <a:pt x="269748" y="9652"/>
                </a:lnTo>
                <a:lnTo>
                  <a:pt x="262890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460480" y="6362827"/>
            <a:ext cx="270510" cy="251460"/>
          </a:xfrm>
          <a:custGeom>
            <a:avLst/>
            <a:gdLst/>
            <a:ahLst/>
            <a:cxnLst/>
            <a:rect l="l" t="t" r="r" b="b"/>
            <a:pathLst>
              <a:path w="270509" h="251459">
                <a:moveTo>
                  <a:pt x="0" y="200533"/>
                </a:moveTo>
                <a:lnTo>
                  <a:pt x="22478" y="231394"/>
                </a:lnTo>
                <a:lnTo>
                  <a:pt x="56896" y="250825"/>
                </a:lnTo>
                <a:lnTo>
                  <a:pt x="60833" y="251079"/>
                </a:lnTo>
                <a:lnTo>
                  <a:pt x="62484" y="251079"/>
                </a:lnTo>
                <a:lnTo>
                  <a:pt x="64389" y="250698"/>
                </a:lnTo>
                <a:lnTo>
                  <a:pt x="65913" y="250571"/>
                </a:lnTo>
                <a:lnTo>
                  <a:pt x="67818" y="250062"/>
                </a:lnTo>
                <a:lnTo>
                  <a:pt x="69596" y="249555"/>
                </a:lnTo>
                <a:lnTo>
                  <a:pt x="71374" y="248666"/>
                </a:lnTo>
                <a:lnTo>
                  <a:pt x="73278" y="248031"/>
                </a:lnTo>
                <a:lnTo>
                  <a:pt x="105028" y="220980"/>
                </a:lnTo>
                <a:lnTo>
                  <a:pt x="120665" y="200787"/>
                </a:lnTo>
                <a:lnTo>
                  <a:pt x="5969" y="200787"/>
                </a:lnTo>
                <a:lnTo>
                  <a:pt x="0" y="200533"/>
                </a:lnTo>
                <a:close/>
              </a:path>
              <a:path w="270509" h="251459">
                <a:moveTo>
                  <a:pt x="242760" y="181864"/>
                </a:moveTo>
                <a:lnTo>
                  <a:pt x="133730" y="181864"/>
                </a:lnTo>
                <a:lnTo>
                  <a:pt x="146176" y="193040"/>
                </a:lnTo>
                <a:lnTo>
                  <a:pt x="151892" y="198374"/>
                </a:lnTo>
                <a:lnTo>
                  <a:pt x="157606" y="203327"/>
                </a:lnTo>
                <a:lnTo>
                  <a:pt x="162814" y="207899"/>
                </a:lnTo>
                <a:lnTo>
                  <a:pt x="168148" y="212090"/>
                </a:lnTo>
                <a:lnTo>
                  <a:pt x="173227" y="216027"/>
                </a:lnTo>
                <a:lnTo>
                  <a:pt x="178180" y="219456"/>
                </a:lnTo>
                <a:lnTo>
                  <a:pt x="182879" y="222758"/>
                </a:lnTo>
                <a:lnTo>
                  <a:pt x="217677" y="236474"/>
                </a:lnTo>
                <a:lnTo>
                  <a:pt x="219328" y="236474"/>
                </a:lnTo>
                <a:lnTo>
                  <a:pt x="254380" y="212344"/>
                </a:lnTo>
                <a:lnTo>
                  <a:pt x="270510" y="185547"/>
                </a:lnTo>
                <a:lnTo>
                  <a:pt x="264541" y="185547"/>
                </a:lnTo>
                <a:lnTo>
                  <a:pt x="258699" y="184912"/>
                </a:lnTo>
                <a:lnTo>
                  <a:pt x="252856" y="184150"/>
                </a:lnTo>
                <a:lnTo>
                  <a:pt x="247142" y="183006"/>
                </a:lnTo>
                <a:lnTo>
                  <a:pt x="242760" y="181864"/>
                </a:lnTo>
                <a:close/>
              </a:path>
              <a:path w="270509" h="251459">
                <a:moveTo>
                  <a:pt x="86105" y="0"/>
                </a:moveTo>
                <a:lnTo>
                  <a:pt x="56543" y="27178"/>
                </a:lnTo>
                <a:lnTo>
                  <a:pt x="53721" y="30353"/>
                </a:lnTo>
                <a:lnTo>
                  <a:pt x="43179" y="60198"/>
                </a:lnTo>
                <a:lnTo>
                  <a:pt x="43688" y="64135"/>
                </a:lnTo>
                <a:lnTo>
                  <a:pt x="65150" y="107696"/>
                </a:lnTo>
                <a:lnTo>
                  <a:pt x="68961" y="112395"/>
                </a:lnTo>
                <a:lnTo>
                  <a:pt x="73025" y="117602"/>
                </a:lnTo>
                <a:lnTo>
                  <a:pt x="77724" y="122681"/>
                </a:lnTo>
                <a:lnTo>
                  <a:pt x="82423" y="127889"/>
                </a:lnTo>
                <a:lnTo>
                  <a:pt x="91821" y="138049"/>
                </a:lnTo>
                <a:lnTo>
                  <a:pt x="84581" y="147066"/>
                </a:lnTo>
                <a:lnTo>
                  <a:pt x="79121" y="153797"/>
                </a:lnTo>
                <a:lnTo>
                  <a:pt x="73787" y="159639"/>
                </a:lnTo>
                <a:lnTo>
                  <a:pt x="68706" y="165481"/>
                </a:lnTo>
                <a:lnTo>
                  <a:pt x="63246" y="170561"/>
                </a:lnTo>
                <a:lnTo>
                  <a:pt x="58293" y="175387"/>
                </a:lnTo>
                <a:lnTo>
                  <a:pt x="53086" y="179831"/>
                </a:lnTo>
                <a:lnTo>
                  <a:pt x="19303" y="199009"/>
                </a:lnTo>
                <a:lnTo>
                  <a:pt x="8127" y="200787"/>
                </a:lnTo>
                <a:lnTo>
                  <a:pt x="120665" y="200787"/>
                </a:lnTo>
                <a:lnTo>
                  <a:pt x="124587" y="195199"/>
                </a:lnTo>
                <a:lnTo>
                  <a:pt x="129794" y="187452"/>
                </a:lnTo>
                <a:lnTo>
                  <a:pt x="133730" y="181864"/>
                </a:lnTo>
                <a:lnTo>
                  <a:pt x="242760" y="181864"/>
                </a:lnTo>
                <a:lnTo>
                  <a:pt x="241300" y="181483"/>
                </a:lnTo>
                <a:lnTo>
                  <a:pt x="235712" y="179705"/>
                </a:lnTo>
                <a:lnTo>
                  <a:pt x="201802" y="162052"/>
                </a:lnTo>
                <a:lnTo>
                  <a:pt x="172212" y="136144"/>
                </a:lnTo>
                <a:lnTo>
                  <a:pt x="180340" y="125095"/>
                </a:lnTo>
                <a:lnTo>
                  <a:pt x="208661" y="94996"/>
                </a:lnTo>
                <a:lnTo>
                  <a:pt x="212908" y="91440"/>
                </a:lnTo>
                <a:lnTo>
                  <a:pt x="131064" y="91440"/>
                </a:lnTo>
                <a:lnTo>
                  <a:pt x="123063" y="81280"/>
                </a:lnTo>
                <a:lnTo>
                  <a:pt x="119125" y="76327"/>
                </a:lnTo>
                <a:lnTo>
                  <a:pt x="115697" y="71374"/>
                </a:lnTo>
                <a:lnTo>
                  <a:pt x="112395" y="66293"/>
                </a:lnTo>
                <a:lnTo>
                  <a:pt x="109093" y="61341"/>
                </a:lnTo>
                <a:lnTo>
                  <a:pt x="106172" y="56261"/>
                </a:lnTo>
                <a:lnTo>
                  <a:pt x="90677" y="20828"/>
                </a:lnTo>
                <a:lnTo>
                  <a:pt x="86995" y="5206"/>
                </a:lnTo>
                <a:lnTo>
                  <a:pt x="86105" y="0"/>
                </a:lnTo>
                <a:close/>
              </a:path>
              <a:path w="270509" h="251459">
                <a:moveTo>
                  <a:pt x="219075" y="25654"/>
                </a:moveTo>
                <a:lnTo>
                  <a:pt x="216789" y="25654"/>
                </a:lnTo>
                <a:lnTo>
                  <a:pt x="214375" y="25908"/>
                </a:lnTo>
                <a:lnTo>
                  <a:pt x="212090" y="26289"/>
                </a:lnTo>
                <a:lnTo>
                  <a:pt x="209803" y="26543"/>
                </a:lnTo>
                <a:lnTo>
                  <a:pt x="175260" y="43942"/>
                </a:lnTo>
                <a:lnTo>
                  <a:pt x="143128" y="76327"/>
                </a:lnTo>
                <a:lnTo>
                  <a:pt x="131064" y="91440"/>
                </a:lnTo>
                <a:lnTo>
                  <a:pt x="212908" y="91440"/>
                </a:lnTo>
                <a:lnTo>
                  <a:pt x="214122" y="90424"/>
                </a:lnTo>
                <a:lnTo>
                  <a:pt x="225425" y="81915"/>
                </a:lnTo>
                <a:lnTo>
                  <a:pt x="249174" y="69850"/>
                </a:lnTo>
                <a:lnTo>
                  <a:pt x="250951" y="69342"/>
                </a:lnTo>
                <a:lnTo>
                  <a:pt x="252856" y="68961"/>
                </a:lnTo>
                <a:lnTo>
                  <a:pt x="254635" y="68706"/>
                </a:lnTo>
                <a:lnTo>
                  <a:pt x="262200" y="68706"/>
                </a:lnTo>
                <a:lnTo>
                  <a:pt x="260420" y="63754"/>
                </a:lnTo>
                <a:lnTo>
                  <a:pt x="258318" y="59055"/>
                </a:lnTo>
                <a:lnTo>
                  <a:pt x="256413" y="54483"/>
                </a:lnTo>
                <a:lnTo>
                  <a:pt x="254126" y="50165"/>
                </a:lnTo>
                <a:lnTo>
                  <a:pt x="222503" y="25908"/>
                </a:lnTo>
                <a:lnTo>
                  <a:pt x="219075" y="25654"/>
                </a:lnTo>
                <a:close/>
              </a:path>
              <a:path w="270509" h="251459">
                <a:moveTo>
                  <a:pt x="262200" y="68706"/>
                </a:moveTo>
                <a:lnTo>
                  <a:pt x="256286" y="68706"/>
                </a:lnTo>
                <a:lnTo>
                  <a:pt x="258699" y="68834"/>
                </a:lnTo>
                <a:lnTo>
                  <a:pt x="262381" y="69215"/>
                </a:lnTo>
                <a:lnTo>
                  <a:pt x="262200" y="68706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550525" y="5620130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39497" y="133858"/>
                </a:moveTo>
                <a:lnTo>
                  <a:pt x="38607" y="133858"/>
                </a:lnTo>
                <a:lnTo>
                  <a:pt x="36322" y="133985"/>
                </a:lnTo>
                <a:lnTo>
                  <a:pt x="15367" y="142621"/>
                </a:lnTo>
                <a:lnTo>
                  <a:pt x="10286" y="146177"/>
                </a:lnTo>
                <a:lnTo>
                  <a:pt x="7747" y="148463"/>
                </a:lnTo>
                <a:lnTo>
                  <a:pt x="5333" y="150876"/>
                </a:lnTo>
                <a:lnTo>
                  <a:pt x="2667" y="153289"/>
                </a:lnTo>
                <a:lnTo>
                  <a:pt x="0" y="156083"/>
                </a:lnTo>
                <a:lnTo>
                  <a:pt x="3175" y="157226"/>
                </a:lnTo>
                <a:lnTo>
                  <a:pt x="6223" y="158623"/>
                </a:lnTo>
                <a:lnTo>
                  <a:pt x="25019" y="176911"/>
                </a:lnTo>
                <a:lnTo>
                  <a:pt x="27685" y="180721"/>
                </a:lnTo>
                <a:lnTo>
                  <a:pt x="30225" y="185166"/>
                </a:lnTo>
                <a:lnTo>
                  <a:pt x="33020" y="189865"/>
                </a:lnTo>
                <a:lnTo>
                  <a:pt x="35686" y="195199"/>
                </a:lnTo>
                <a:lnTo>
                  <a:pt x="53594" y="235839"/>
                </a:lnTo>
                <a:lnTo>
                  <a:pt x="59944" y="253746"/>
                </a:lnTo>
                <a:lnTo>
                  <a:pt x="60705" y="256159"/>
                </a:lnTo>
                <a:lnTo>
                  <a:pt x="62483" y="254635"/>
                </a:lnTo>
                <a:lnTo>
                  <a:pt x="64643" y="252730"/>
                </a:lnTo>
                <a:lnTo>
                  <a:pt x="69976" y="248539"/>
                </a:lnTo>
                <a:lnTo>
                  <a:pt x="76834" y="243459"/>
                </a:lnTo>
                <a:lnTo>
                  <a:pt x="85090" y="237744"/>
                </a:lnTo>
                <a:lnTo>
                  <a:pt x="99441" y="228092"/>
                </a:lnTo>
                <a:lnTo>
                  <a:pt x="106552" y="213614"/>
                </a:lnTo>
                <a:lnTo>
                  <a:pt x="110363" y="206502"/>
                </a:lnTo>
                <a:lnTo>
                  <a:pt x="114426" y="199136"/>
                </a:lnTo>
                <a:lnTo>
                  <a:pt x="118618" y="191770"/>
                </a:lnTo>
                <a:lnTo>
                  <a:pt x="120776" y="188087"/>
                </a:lnTo>
                <a:lnTo>
                  <a:pt x="77850" y="188087"/>
                </a:lnTo>
                <a:lnTo>
                  <a:pt x="71699" y="174371"/>
                </a:lnTo>
                <a:lnTo>
                  <a:pt x="69596" y="169545"/>
                </a:lnTo>
                <a:lnTo>
                  <a:pt x="67182" y="165100"/>
                </a:lnTo>
                <a:lnTo>
                  <a:pt x="42291" y="134366"/>
                </a:lnTo>
                <a:lnTo>
                  <a:pt x="41275" y="134239"/>
                </a:lnTo>
                <a:lnTo>
                  <a:pt x="40385" y="133985"/>
                </a:lnTo>
                <a:lnTo>
                  <a:pt x="39497" y="133858"/>
                </a:lnTo>
                <a:close/>
              </a:path>
              <a:path w="269875" h="256539">
                <a:moveTo>
                  <a:pt x="263017" y="0"/>
                </a:moveTo>
                <a:lnTo>
                  <a:pt x="225805" y="24257"/>
                </a:lnTo>
                <a:lnTo>
                  <a:pt x="200659" y="44577"/>
                </a:lnTo>
                <a:lnTo>
                  <a:pt x="194309" y="50038"/>
                </a:lnTo>
                <a:lnTo>
                  <a:pt x="187959" y="55626"/>
                </a:lnTo>
                <a:lnTo>
                  <a:pt x="181609" y="61595"/>
                </a:lnTo>
                <a:lnTo>
                  <a:pt x="175132" y="67564"/>
                </a:lnTo>
                <a:lnTo>
                  <a:pt x="137668" y="106680"/>
                </a:lnTo>
                <a:lnTo>
                  <a:pt x="110235" y="140208"/>
                </a:lnTo>
                <a:lnTo>
                  <a:pt x="86278" y="174498"/>
                </a:lnTo>
                <a:lnTo>
                  <a:pt x="77850" y="188087"/>
                </a:lnTo>
                <a:lnTo>
                  <a:pt x="120776" y="188087"/>
                </a:lnTo>
                <a:lnTo>
                  <a:pt x="122935" y="184404"/>
                </a:lnTo>
                <a:lnTo>
                  <a:pt x="127634" y="176911"/>
                </a:lnTo>
                <a:lnTo>
                  <a:pt x="132333" y="169164"/>
                </a:lnTo>
                <a:lnTo>
                  <a:pt x="137286" y="161544"/>
                </a:lnTo>
                <a:lnTo>
                  <a:pt x="142579" y="153797"/>
                </a:lnTo>
                <a:lnTo>
                  <a:pt x="147700" y="146177"/>
                </a:lnTo>
                <a:lnTo>
                  <a:pt x="170942" y="114300"/>
                </a:lnTo>
                <a:lnTo>
                  <a:pt x="196088" y="82931"/>
                </a:lnTo>
                <a:lnTo>
                  <a:pt x="225932" y="49403"/>
                </a:lnTo>
                <a:lnTo>
                  <a:pt x="253873" y="22733"/>
                </a:lnTo>
                <a:lnTo>
                  <a:pt x="269875" y="9652"/>
                </a:lnTo>
                <a:lnTo>
                  <a:pt x="263017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547857" y="5239892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39370" y="133858"/>
                </a:moveTo>
                <a:lnTo>
                  <a:pt x="38608" y="133858"/>
                </a:lnTo>
                <a:lnTo>
                  <a:pt x="36322" y="133985"/>
                </a:lnTo>
                <a:lnTo>
                  <a:pt x="0" y="156083"/>
                </a:lnTo>
                <a:lnTo>
                  <a:pt x="3175" y="157226"/>
                </a:lnTo>
                <a:lnTo>
                  <a:pt x="6096" y="158750"/>
                </a:lnTo>
                <a:lnTo>
                  <a:pt x="25019" y="176911"/>
                </a:lnTo>
                <a:lnTo>
                  <a:pt x="27686" y="180721"/>
                </a:lnTo>
                <a:lnTo>
                  <a:pt x="32893" y="189865"/>
                </a:lnTo>
                <a:lnTo>
                  <a:pt x="35560" y="195199"/>
                </a:lnTo>
                <a:lnTo>
                  <a:pt x="38481" y="200914"/>
                </a:lnTo>
                <a:lnTo>
                  <a:pt x="53594" y="235966"/>
                </a:lnTo>
                <a:lnTo>
                  <a:pt x="59944" y="253746"/>
                </a:lnTo>
                <a:lnTo>
                  <a:pt x="60706" y="256286"/>
                </a:lnTo>
                <a:lnTo>
                  <a:pt x="62484" y="254762"/>
                </a:lnTo>
                <a:lnTo>
                  <a:pt x="64643" y="252730"/>
                </a:lnTo>
                <a:lnTo>
                  <a:pt x="69976" y="248666"/>
                </a:lnTo>
                <a:lnTo>
                  <a:pt x="76835" y="243586"/>
                </a:lnTo>
                <a:lnTo>
                  <a:pt x="85090" y="237744"/>
                </a:lnTo>
                <a:lnTo>
                  <a:pt x="99441" y="228092"/>
                </a:lnTo>
                <a:lnTo>
                  <a:pt x="102997" y="220853"/>
                </a:lnTo>
                <a:lnTo>
                  <a:pt x="120851" y="188087"/>
                </a:lnTo>
                <a:lnTo>
                  <a:pt x="77850" y="188087"/>
                </a:lnTo>
                <a:lnTo>
                  <a:pt x="60706" y="153162"/>
                </a:lnTo>
                <a:lnTo>
                  <a:pt x="41275" y="134239"/>
                </a:lnTo>
                <a:lnTo>
                  <a:pt x="40386" y="133985"/>
                </a:lnTo>
                <a:lnTo>
                  <a:pt x="39370" y="133858"/>
                </a:lnTo>
                <a:close/>
              </a:path>
              <a:path w="269875" h="256539">
                <a:moveTo>
                  <a:pt x="263017" y="0"/>
                </a:moveTo>
                <a:lnTo>
                  <a:pt x="256794" y="3556"/>
                </a:lnTo>
                <a:lnTo>
                  <a:pt x="250825" y="7366"/>
                </a:lnTo>
                <a:lnTo>
                  <a:pt x="244601" y="11430"/>
                </a:lnTo>
                <a:lnTo>
                  <a:pt x="238378" y="15621"/>
                </a:lnTo>
                <a:lnTo>
                  <a:pt x="232028" y="19812"/>
                </a:lnTo>
                <a:lnTo>
                  <a:pt x="225806" y="24384"/>
                </a:lnTo>
                <a:lnTo>
                  <a:pt x="219583" y="29210"/>
                </a:lnTo>
                <a:lnTo>
                  <a:pt x="213233" y="34036"/>
                </a:lnTo>
                <a:lnTo>
                  <a:pt x="181483" y="61595"/>
                </a:lnTo>
                <a:lnTo>
                  <a:pt x="149606" y="93472"/>
                </a:lnTo>
                <a:lnTo>
                  <a:pt x="143637" y="100203"/>
                </a:lnTo>
                <a:lnTo>
                  <a:pt x="137668" y="106680"/>
                </a:lnTo>
                <a:lnTo>
                  <a:pt x="131825" y="113537"/>
                </a:lnTo>
                <a:lnTo>
                  <a:pt x="126238" y="120015"/>
                </a:lnTo>
                <a:lnTo>
                  <a:pt x="120776" y="126746"/>
                </a:lnTo>
                <a:lnTo>
                  <a:pt x="95419" y="160782"/>
                </a:lnTo>
                <a:lnTo>
                  <a:pt x="77850" y="188087"/>
                </a:lnTo>
                <a:lnTo>
                  <a:pt x="120851" y="188087"/>
                </a:lnTo>
                <a:lnTo>
                  <a:pt x="122936" y="184531"/>
                </a:lnTo>
                <a:lnTo>
                  <a:pt x="132334" y="169291"/>
                </a:lnTo>
                <a:lnTo>
                  <a:pt x="137287" y="161671"/>
                </a:lnTo>
                <a:lnTo>
                  <a:pt x="142494" y="154051"/>
                </a:lnTo>
                <a:lnTo>
                  <a:pt x="147700" y="146177"/>
                </a:lnTo>
                <a:lnTo>
                  <a:pt x="158876" y="130429"/>
                </a:lnTo>
                <a:lnTo>
                  <a:pt x="164973" y="122428"/>
                </a:lnTo>
                <a:lnTo>
                  <a:pt x="170942" y="114427"/>
                </a:lnTo>
                <a:lnTo>
                  <a:pt x="202184" y="75819"/>
                </a:lnTo>
                <a:lnTo>
                  <a:pt x="231648" y="43687"/>
                </a:lnTo>
                <a:lnTo>
                  <a:pt x="264668" y="13843"/>
                </a:lnTo>
                <a:lnTo>
                  <a:pt x="269875" y="9652"/>
                </a:lnTo>
                <a:lnTo>
                  <a:pt x="263017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461115" y="5253482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39369" y="133857"/>
                </a:moveTo>
                <a:lnTo>
                  <a:pt x="38480" y="133857"/>
                </a:lnTo>
                <a:lnTo>
                  <a:pt x="36321" y="133984"/>
                </a:lnTo>
                <a:lnTo>
                  <a:pt x="15239" y="142620"/>
                </a:lnTo>
                <a:lnTo>
                  <a:pt x="12700" y="144398"/>
                </a:lnTo>
                <a:lnTo>
                  <a:pt x="10286" y="146176"/>
                </a:lnTo>
                <a:lnTo>
                  <a:pt x="7746" y="148462"/>
                </a:lnTo>
                <a:lnTo>
                  <a:pt x="2666" y="153288"/>
                </a:lnTo>
                <a:lnTo>
                  <a:pt x="0" y="156082"/>
                </a:lnTo>
                <a:lnTo>
                  <a:pt x="3048" y="157225"/>
                </a:lnTo>
                <a:lnTo>
                  <a:pt x="6095" y="158622"/>
                </a:lnTo>
                <a:lnTo>
                  <a:pt x="8889" y="160527"/>
                </a:lnTo>
                <a:lnTo>
                  <a:pt x="11810" y="162432"/>
                </a:lnTo>
                <a:lnTo>
                  <a:pt x="14477" y="164718"/>
                </a:lnTo>
                <a:lnTo>
                  <a:pt x="17271" y="167385"/>
                </a:lnTo>
                <a:lnTo>
                  <a:pt x="19938" y="170052"/>
                </a:lnTo>
                <a:lnTo>
                  <a:pt x="22478" y="173227"/>
                </a:lnTo>
                <a:lnTo>
                  <a:pt x="24891" y="176910"/>
                </a:lnTo>
                <a:lnTo>
                  <a:pt x="27558" y="180720"/>
                </a:lnTo>
                <a:lnTo>
                  <a:pt x="30099" y="185165"/>
                </a:lnTo>
                <a:lnTo>
                  <a:pt x="32892" y="189864"/>
                </a:lnTo>
                <a:lnTo>
                  <a:pt x="35559" y="195198"/>
                </a:lnTo>
                <a:lnTo>
                  <a:pt x="53466" y="235838"/>
                </a:lnTo>
                <a:lnTo>
                  <a:pt x="60578" y="256158"/>
                </a:lnTo>
                <a:lnTo>
                  <a:pt x="62483" y="254634"/>
                </a:lnTo>
                <a:lnTo>
                  <a:pt x="99440" y="228091"/>
                </a:lnTo>
                <a:lnTo>
                  <a:pt x="106552" y="213613"/>
                </a:lnTo>
                <a:lnTo>
                  <a:pt x="110362" y="206501"/>
                </a:lnTo>
                <a:lnTo>
                  <a:pt x="114426" y="199135"/>
                </a:lnTo>
                <a:lnTo>
                  <a:pt x="118617" y="191769"/>
                </a:lnTo>
                <a:lnTo>
                  <a:pt x="120776" y="188087"/>
                </a:lnTo>
                <a:lnTo>
                  <a:pt x="77850" y="188087"/>
                </a:lnTo>
                <a:lnTo>
                  <a:pt x="71696" y="174370"/>
                </a:lnTo>
                <a:lnTo>
                  <a:pt x="69468" y="169544"/>
                </a:lnTo>
                <a:lnTo>
                  <a:pt x="67182" y="165100"/>
                </a:lnTo>
                <a:lnTo>
                  <a:pt x="64956" y="160527"/>
                </a:lnTo>
                <a:lnTo>
                  <a:pt x="41275" y="134238"/>
                </a:lnTo>
                <a:lnTo>
                  <a:pt x="40385" y="133984"/>
                </a:lnTo>
                <a:lnTo>
                  <a:pt x="39369" y="133857"/>
                </a:lnTo>
                <a:close/>
              </a:path>
              <a:path w="269875" h="256539">
                <a:moveTo>
                  <a:pt x="263016" y="0"/>
                </a:moveTo>
                <a:lnTo>
                  <a:pt x="225805" y="24256"/>
                </a:lnTo>
                <a:lnTo>
                  <a:pt x="194309" y="50037"/>
                </a:lnTo>
                <a:lnTo>
                  <a:pt x="187832" y="55625"/>
                </a:lnTo>
                <a:lnTo>
                  <a:pt x="175132" y="67563"/>
                </a:lnTo>
                <a:lnTo>
                  <a:pt x="168655" y="73787"/>
                </a:lnTo>
                <a:lnTo>
                  <a:pt x="162178" y="80263"/>
                </a:lnTo>
                <a:lnTo>
                  <a:pt x="155955" y="86867"/>
                </a:lnTo>
                <a:lnTo>
                  <a:pt x="149605" y="93471"/>
                </a:lnTo>
                <a:lnTo>
                  <a:pt x="120650" y="126745"/>
                </a:lnTo>
                <a:lnTo>
                  <a:pt x="95376" y="160654"/>
                </a:lnTo>
                <a:lnTo>
                  <a:pt x="77850" y="188087"/>
                </a:lnTo>
                <a:lnTo>
                  <a:pt x="120776" y="188087"/>
                </a:lnTo>
                <a:lnTo>
                  <a:pt x="122935" y="184403"/>
                </a:lnTo>
                <a:lnTo>
                  <a:pt x="132206" y="169163"/>
                </a:lnTo>
                <a:lnTo>
                  <a:pt x="137159" y="161543"/>
                </a:lnTo>
                <a:lnTo>
                  <a:pt x="142579" y="153796"/>
                </a:lnTo>
                <a:lnTo>
                  <a:pt x="147700" y="146176"/>
                </a:lnTo>
                <a:lnTo>
                  <a:pt x="177164" y="106171"/>
                </a:lnTo>
                <a:lnTo>
                  <a:pt x="202056" y="75818"/>
                </a:lnTo>
                <a:lnTo>
                  <a:pt x="231648" y="43560"/>
                </a:lnTo>
                <a:lnTo>
                  <a:pt x="264540" y="13715"/>
                </a:lnTo>
                <a:lnTo>
                  <a:pt x="269875" y="9651"/>
                </a:lnTo>
                <a:lnTo>
                  <a:pt x="263016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47350" y="4769484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40385" y="133985"/>
                </a:moveTo>
                <a:lnTo>
                  <a:pt x="36195" y="133985"/>
                </a:lnTo>
                <a:lnTo>
                  <a:pt x="34163" y="134238"/>
                </a:lnTo>
                <a:lnTo>
                  <a:pt x="0" y="156210"/>
                </a:lnTo>
                <a:lnTo>
                  <a:pt x="3048" y="157352"/>
                </a:lnTo>
                <a:lnTo>
                  <a:pt x="6096" y="158750"/>
                </a:lnTo>
                <a:lnTo>
                  <a:pt x="30099" y="185165"/>
                </a:lnTo>
                <a:lnTo>
                  <a:pt x="32893" y="189864"/>
                </a:lnTo>
                <a:lnTo>
                  <a:pt x="49656" y="226313"/>
                </a:lnTo>
                <a:lnTo>
                  <a:pt x="59817" y="253745"/>
                </a:lnTo>
                <a:lnTo>
                  <a:pt x="60578" y="256286"/>
                </a:lnTo>
                <a:lnTo>
                  <a:pt x="62483" y="254762"/>
                </a:lnTo>
                <a:lnTo>
                  <a:pt x="64516" y="252856"/>
                </a:lnTo>
                <a:lnTo>
                  <a:pt x="69850" y="248665"/>
                </a:lnTo>
                <a:lnTo>
                  <a:pt x="76707" y="243586"/>
                </a:lnTo>
                <a:lnTo>
                  <a:pt x="84963" y="237743"/>
                </a:lnTo>
                <a:lnTo>
                  <a:pt x="99314" y="228091"/>
                </a:lnTo>
                <a:lnTo>
                  <a:pt x="102870" y="220979"/>
                </a:lnTo>
                <a:lnTo>
                  <a:pt x="120783" y="188087"/>
                </a:lnTo>
                <a:lnTo>
                  <a:pt x="77724" y="188087"/>
                </a:lnTo>
                <a:lnTo>
                  <a:pt x="60578" y="153162"/>
                </a:lnTo>
                <a:lnTo>
                  <a:pt x="42164" y="134492"/>
                </a:lnTo>
                <a:lnTo>
                  <a:pt x="40385" y="133985"/>
                </a:lnTo>
                <a:close/>
              </a:path>
              <a:path w="269875" h="256539">
                <a:moveTo>
                  <a:pt x="262890" y="0"/>
                </a:moveTo>
                <a:lnTo>
                  <a:pt x="256667" y="3555"/>
                </a:lnTo>
                <a:lnTo>
                  <a:pt x="250698" y="7365"/>
                </a:lnTo>
                <a:lnTo>
                  <a:pt x="244475" y="11429"/>
                </a:lnTo>
                <a:lnTo>
                  <a:pt x="238251" y="15620"/>
                </a:lnTo>
                <a:lnTo>
                  <a:pt x="231901" y="19812"/>
                </a:lnTo>
                <a:lnTo>
                  <a:pt x="225805" y="24384"/>
                </a:lnTo>
                <a:lnTo>
                  <a:pt x="219582" y="29210"/>
                </a:lnTo>
                <a:lnTo>
                  <a:pt x="213105" y="34036"/>
                </a:lnTo>
                <a:lnTo>
                  <a:pt x="181482" y="61594"/>
                </a:lnTo>
                <a:lnTo>
                  <a:pt x="155955" y="86994"/>
                </a:lnTo>
                <a:lnTo>
                  <a:pt x="149478" y="93472"/>
                </a:lnTo>
                <a:lnTo>
                  <a:pt x="131699" y="113537"/>
                </a:lnTo>
                <a:lnTo>
                  <a:pt x="126110" y="120141"/>
                </a:lnTo>
                <a:lnTo>
                  <a:pt x="115189" y="133603"/>
                </a:lnTo>
                <a:lnTo>
                  <a:pt x="110235" y="140207"/>
                </a:lnTo>
                <a:lnTo>
                  <a:pt x="105028" y="147065"/>
                </a:lnTo>
                <a:lnTo>
                  <a:pt x="100202" y="153797"/>
                </a:lnTo>
                <a:lnTo>
                  <a:pt x="95292" y="160781"/>
                </a:lnTo>
                <a:lnTo>
                  <a:pt x="90804" y="167512"/>
                </a:lnTo>
                <a:lnTo>
                  <a:pt x="86359" y="174498"/>
                </a:lnTo>
                <a:lnTo>
                  <a:pt x="81915" y="181228"/>
                </a:lnTo>
                <a:lnTo>
                  <a:pt x="77724" y="188087"/>
                </a:lnTo>
                <a:lnTo>
                  <a:pt x="120783" y="188087"/>
                </a:lnTo>
                <a:lnTo>
                  <a:pt x="127507" y="176911"/>
                </a:lnTo>
                <a:lnTo>
                  <a:pt x="132206" y="169290"/>
                </a:lnTo>
                <a:lnTo>
                  <a:pt x="137159" y="161670"/>
                </a:lnTo>
                <a:lnTo>
                  <a:pt x="142367" y="154050"/>
                </a:lnTo>
                <a:lnTo>
                  <a:pt x="147700" y="146176"/>
                </a:lnTo>
                <a:lnTo>
                  <a:pt x="177165" y="106299"/>
                </a:lnTo>
                <a:lnTo>
                  <a:pt x="202056" y="75818"/>
                </a:lnTo>
                <a:lnTo>
                  <a:pt x="208152" y="68961"/>
                </a:lnTo>
                <a:lnTo>
                  <a:pt x="214122" y="62102"/>
                </a:lnTo>
                <a:lnTo>
                  <a:pt x="242824" y="32638"/>
                </a:lnTo>
                <a:lnTo>
                  <a:pt x="269748" y="9778"/>
                </a:lnTo>
                <a:lnTo>
                  <a:pt x="262890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460480" y="4770628"/>
            <a:ext cx="270510" cy="251460"/>
          </a:xfrm>
          <a:custGeom>
            <a:avLst/>
            <a:gdLst/>
            <a:ahLst/>
            <a:cxnLst/>
            <a:rect l="l" t="t" r="r" b="b"/>
            <a:pathLst>
              <a:path w="270509" h="251460">
                <a:moveTo>
                  <a:pt x="0" y="200533"/>
                </a:moveTo>
                <a:lnTo>
                  <a:pt x="22478" y="231394"/>
                </a:lnTo>
                <a:lnTo>
                  <a:pt x="56896" y="250825"/>
                </a:lnTo>
                <a:lnTo>
                  <a:pt x="60833" y="251079"/>
                </a:lnTo>
                <a:lnTo>
                  <a:pt x="62484" y="251079"/>
                </a:lnTo>
                <a:lnTo>
                  <a:pt x="64389" y="250698"/>
                </a:lnTo>
                <a:lnTo>
                  <a:pt x="65913" y="250571"/>
                </a:lnTo>
                <a:lnTo>
                  <a:pt x="67818" y="250062"/>
                </a:lnTo>
                <a:lnTo>
                  <a:pt x="69596" y="249555"/>
                </a:lnTo>
                <a:lnTo>
                  <a:pt x="71374" y="248666"/>
                </a:lnTo>
                <a:lnTo>
                  <a:pt x="73278" y="248031"/>
                </a:lnTo>
                <a:lnTo>
                  <a:pt x="105028" y="220980"/>
                </a:lnTo>
                <a:lnTo>
                  <a:pt x="120733" y="200787"/>
                </a:lnTo>
                <a:lnTo>
                  <a:pt x="5969" y="200787"/>
                </a:lnTo>
                <a:lnTo>
                  <a:pt x="0" y="200533"/>
                </a:lnTo>
                <a:close/>
              </a:path>
              <a:path w="270509" h="251460">
                <a:moveTo>
                  <a:pt x="242760" y="181863"/>
                </a:moveTo>
                <a:lnTo>
                  <a:pt x="133730" y="181863"/>
                </a:lnTo>
                <a:lnTo>
                  <a:pt x="151892" y="198374"/>
                </a:lnTo>
                <a:lnTo>
                  <a:pt x="157606" y="203326"/>
                </a:lnTo>
                <a:lnTo>
                  <a:pt x="162814" y="207899"/>
                </a:lnTo>
                <a:lnTo>
                  <a:pt x="168148" y="212089"/>
                </a:lnTo>
                <a:lnTo>
                  <a:pt x="173227" y="216026"/>
                </a:lnTo>
                <a:lnTo>
                  <a:pt x="178180" y="219456"/>
                </a:lnTo>
                <a:lnTo>
                  <a:pt x="182879" y="222758"/>
                </a:lnTo>
                <a:lnTo>
                  <a:pt x="217677" y="236474"/>
                </a:lnTo>
                <a:lnTo>
                  <a:pt x="219328" y="236474"/>
                </a:lnTo>
                <a:lnTo>
                  <a:pt x="254380" y="212344"/>
                </a:lnTo>
                <a:lnTo>
                  <a:pt x="270510" y="185674"/>
                </a:lnTo>
                <a:lnTo>
                  <a:pt x="264541" y="185547"/>
                </a:lnTo>
                <a:lnTo>
                  <a:pt x="258699" y="184912"/>
                </a:lnTo>
                <a:lnTo>
                  <a:pt x="252856" y="184150"/>
                </a:lnTo>
                <a:lnTo>
                  <a:pt x="247142" y="183007"/>
                </a:lnTo>
                <a:lnTo>
                  <a:pt x="242760" y="181863"/>
                </a:lnTo>
                <a:close/>
              </a:path>
              <a:path w="270509" h="251460">
                <a:moveTo>
                  <a:pt x="86105" y="0"/>
                </a:moveTo>
                <a:lnTo>
                  <a:pt x="56543" y="27177"/>
                </a:lnTo>
                <a:lnTo>
                  <a:pt x="53721" y="30352"/>
                </a:lnTo>
                <a:lnTo>
                  <a:pt x="43179" y="60198"/>
                </a:lnTo>
                <a:lnTo>
                  <a:pt x="43688" y="64135"/>
                </a:lnTo>
                <a:lnTo>
                  <a:pt x="65150" y="107696"/>
                </a:lnTo>
                <a:lnTo>
                  <a:pt x="77724" y="122682"/>
                </a:lnTo>
                <a:lnTo>
                  <a:pt x="82423" y="127888"/>
                </a:lnTo>
                <a:lnTo>
                  <a:pt x="91821" y="138049"/>
                </a:lnTo>
                <a:lnTo>
                  <a:pt x="84581" y="147066"/>
                </a:lnTo>
                <a:lnTo>
                  <a:pt x="79121" y="153797"/>
                </a:lnTo>
                <a:lnTo>
                  <a:pt x="73787" y="159638"/>
                </a:lnTo>
                <a:lnTo>
                  <a:pt x="68706" y="165481"/>
                </a:lnTo>
                <a:lnTo>
                  <a:pt x="63246" y="170561"/>
                </a:lnTo>
                <a:lnTo>
                  <a:pt x="58293" y="175387"/>
                </a:lnTo>
                <a:lnTo>
                  <a:pt x="53086" y="179832"/>
                </a:lnTo>
                <a:lnTo>
                  <a:pt x="19303" y="199009"/>
                </a:lnTo>
                <a:lnTo>
                  <a:pt x="8127" y="200787"/>
                </a:lnTo>
                <a:lnTo>
                  <a:pt x="120733" y="200787"/>
                </a:lnTo>
                <a:lnTo>
                  <a:pt x="124587" y="195199"/>
                </a:lnTo>
                <a:lnTo>
                  <a:pt x="129794" y="187451"/>
                </a:lnTo>
                <a:lnTo>
                  <a:pt x="133730" y="181863"/>
                </a:lnTo>
                <a:lnTo>
                  <a:pt x="242760" y="181863"/>
                </a:lnTo>
                <a:lnTo>
                  <a:pt x="241300" y="181483"/>
                </a:lnTo>
                <a:lnTo>
                  <a:pt x="235712" y="179705"/>
                </a:lnTo>
                <a:lnTo>
                  <a:pt x="201802" y="162051"/>
                </a:lnTo>
                <a:lnTo>
                  <a:pt x="172212" y="136144"/>
                </a:lnTo>
                <a:lnTo>
                  <a:pt x="180340" y="125095"/>
                </a:lnTo>
                <a:lnTo>
                  <a:pt x="208661" y="94996"/>
                </a:lnTo>
                <a:lnTo>
                  <a:pt x="212873" y="91567"/>
                </a:lnTo>
                <a:lnTo>
                  <a:pt x="131064" y="91567"/>
                </a:lnTo>
                <a:lnTo>
                  <a:pt x="123063" y="81280"/>
                </a:lnTo>
                <a:lnTo>
                  <a:pt x="119125" y="76326"/>
                </a:lnTo>
                <a:lnTo>
                  <a:pt x="115697" y="71374"/>
                </a:lnTo>
                <a:lnTo>
                  <a:pt x="96266" y="36068"/>
                </a:lnTo>
                <a:lnTo>
                  <a:pt x="94234" y="31114"/>
                </a:lnTo>
                <a:lnTo>
                  <a:pt x="92367" y="25654"/>
                </a:lnTo>
                <a:lnTo>
                  <a:pt x="90677" y="20827"/>
                </a:lnTo>
                <a:lnTo>
                  <a:pt x="89280" y="15494"/>
                </a:lnTo>
                <a:lnTo>
                  <a:pt x="88138" y="10413"/>
                </a:lnTo>
                <a:lnTo>
                  <a:pt x="86995" y="5207"/>
                </a:lnTo>
                <a:lnTo>
                  <a:pt x="86105" y="0"/>
                </a:lnTo>
                <a:close/>
              </a:path>
              <a:path w="270509" h="251460">
                <a:moveTo>
                  <a:pt x="219075" y="25654"/>
                </a:moveTo>
                <a:lnTo>
                  <a:pt x="216789" y="25654"/>
                </a:lnTo>
                <a:lnTo>
                  <a:pt x="214375" y="25908"/>
                </a:lnTo>
                <a:lnTo>
                  <a:pt x="212090" y="26288"/>
                </a:lnTo>
                <a:lnTo>
                  <a:pt x="209803" y="26543"/>
                </a:lnTo>
                <a:lnTo>
                  <a:pt x="207391" y="27050"/>
                </a:lnTo>
                <a:lnTo>
                  <a:pt x="204977" y="27812"/>
                </a:lnTo>
                <a:lnTo>
                  <a:pt x="202692" y="28575"/>
                </a:lnTo>
                <a:lnTo>
                  <a:pt x="200151" y="29337"/>
                </a:lnTo>
                <a:lnTo>
                  <a:pt x="164846" y="52832"/>
                </a:lnTo>
                <a:lnTo>
                  <a:pt x="137541" y="83312"/>
                </a:lnTo>
                <a:lnTo>
                  <a:pt x="131064" y="91567"/>
                </a:lnTo>
                <a:lnTo>
                  <a:pt x="212873" y="91567"/>
                </a:lnTo>
                <a:lnTo>
                  <a:pt x="214122" y="90550"/>
                </a:lnTo>
                <a:lnTo>
                  <a:pt x="219837" y="86106"/>
                </a:lnTo>
                <a:lnTo>
                  <a:pt x="249174" y="69850"/>
                </a:lnTo>
                <a:lnTo>
                  <a:pt x="250951" y="69342"/>
                </a:lnTo>
                <a:lnTo>
                  <a:pt x="252856" y="68961"/>
                </a:lnTo>
                <a:lnTo>
                  <a:pt x="254635" y="68707"/>
                </a:lnTo>
                <a:lnTo>
                  <a:pt x="262200" y="68707"/>
                </a:lnTo>
                <a:lnTo>
                  <a:pt x="260418" y="63754"/>
                </a:lnTo>
                <a:lnTo>
                  <a:pt x="258318" y="59182"/>
                </a:lnTo>
                <a:lnTo>
                  <a:pt x="256413" y="54483"/>
                </a:lnTo>
                <a:lnTo>
                  <a:pt x="254126" y="50164"/>
                </a:lnTo>
                <a:lnTo>
                  <a:pt x="222503" y="25908"/>
                </a:lnTo>
                <a:lnTo>
                  <a:pt x="219075" y="25654"/>
                </a:lnTo>
                <a:close/>
              </a:path>
              <a:path w="270509" h="251460">
                <a:moveTo>
                  <a:pt x="262200" y="68707"/>
                </a:moveTo>
                <a:lnTo>
                  <a:pt x="256286" y="68707"/>
                </a:lnTo>
                <a:lnTo>
                  <a:pt x="258699" y="68834"/>
                </a:lnTo>
                <a:lnTo>
                  <a:pt x="262381" y="69214"/>
                </a:lnTo>
                <a:lnTo>
                  <a:pt x="262200" y="6870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547857" y="4365116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39370" y="133858"/>
                </a:moveTo>
                <a:lnTo>
                  <a:pt x="38608" y="133858"/>
                </a:lnTo>
                <a:lnTo>
                  <a:pt x="36322" y="133985"/>
                </a:lnTo>
                <a:lnTo>
                  <a:pt x="34163" y="134238"/>
                </a:lnTo>
                <a:lnTo>
                  <a:pt x="31876" y="134747"/>
                </a:lnTo>
                <a:lnTo>
                  <a:pt x="29464" y="135255"/>
                </a:lnTo>
                <a:lnTo>
                  <a:pt x="0" y="156083"/>
                </a:lnTo>
                <a:lnTo>
                  <a:pt x="3175" y="157225"/>
                </a:lnTo>
                <a:lnTo>
                  <a:pt x="6096" y="158623"/>
                </a:lnTo>
                <a:lnTo>
                  <a:pt x="25019" y="176911"/>
                </a:lnTo>
                <a:lnTo>
                  <a:pt x="27686" y="180721"/>
                </a:lnTo>
                <a:lnTo>
                  <a:pt x="32893" y="189865"/>
                </a:lnTo>
                <a:lnTo>
                  <a:pt x="35560" y="195199"/>
                </a:lnTo>
                <a:lnTo>
                  <a:pt x="38481" y="200913"/>
                </a:lnTo>
                <a:lnTo>
                  <a:pt x="56769" y="244094"/>
                </a:lnTo>
                <a:lnTo>
                  <a:pt x="59944" y="253746"/>
                </a:lnTo>
                <a:lnTo>
                  <a:pt x="60706" y="256286"/>
                </a:lnTo>
                <a:lnTo>
                  <a:pt x="62484" y="254762"/>
                </a:lnTo>
                <a:lnTo>
                  <a:pt x="64643" y="252730"/>
                </a:lnTo>
                <a:lnTo>
                  <a:pt x="69976" y="248538"/>
                </a:lnTo>
                <a:lnTo>
                  <a:pt x="76835" y="243586"/>
                </a:lnTo>
                <a:lnTo>
                  <a:pt x="85090" y="237744"/>
                </a:lnTo>
                <a:lnTo>
                  <a:pt x="99441" y="228092"/>
                </a:lnTo>
                <a:lnTo>
                  <a:pt x="102997" y="220853"/>
                </a:lnTo>
                <a:lnTo>
                  <a:pt x="120777" y="188087"/>
                </a:lnTo>
                <a:lnTo>
                  <a:pt x="77850" y="188087"/>
                </a:lnTo>
                <a:lnTo>
                  <a:pt x="60706" y="153035"/>
                </a:lnTo>
                <a:lnTo>
                  <a:pt x="41275" y="134238"/>
                </a:lnTo>
                <a:lnTo>
                  <a:pt x="40386" y="133985"/>
                </a:lnTo>
                <a:lnTo>
                  <a:pt x="39370" y="133858"/>
                </a:lnTo>
                <a:close/>
              </a:path>
              <a:path w="269875" h="256539">
                <a:moveTo>
                  <a:pt x="263017" y="0"/>
                </a:moveTo>
                <a:lnTo>
                  <a:pt x="225806" y="24384"/>
                </a:lnTo>
                <a:lnTo>
                  <a:pt x="187960" y="55753"/>
                </a:lnTo>
                <a:lnTo>
                  <a:pt x="149606" y="93472"/>
                </a:lnTo>
                <a:lnTo>
                  <a:pt x="120776" y="126746"/>
                </a:lnTo>
                <a:lnTo>
                  <a:pt x="95419" y="160782"/>
                </a:lnTo>
                <a:lnTo>
                  <a:pt x="77850" y="188087"/>
                </a:lnTo>
                <a:lnTo>
                  <a:pt x="120777" y="188087"/>
                </a:lnTo>
                <a:lnTo>
                  <a:pt x="122936" y="184404"/>
                </a:lnTo>
                <a:lnTo>
                  <a:pt x="127635" y="176911"/>
                </a:lnTo>
                <a:lnTo>
                  <a:pt x="158876" y="130429"/>
                </a:lnTo>
                <a:lnTo>
                  <a:pt x="183515" y="98298"/>
                </a:lnTo>
                <a:lnTo>
                  <a:pt x="208280" y="68834"/>
                </a:lnTo>
                <a:lnTo>
                  <a:pt x="237236" y="37973"/>
                </a:lnTo>
                <a:lnTo>
                  <a:pt x="269875" y="9652"/>
                </a:lnTo>
                <a:lnTo>
                  <a:pt x="263017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61115" y="4378705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39369" y="133858"/>
                </a:moveTo>
                <a:lnTo>
                  <a:pt x="38480" y="133858"/>
                </a:lnTo>
                <a:lnTo>
                  <a:pt x="36321" y="133985"/>
                </a:lnTo>
                <a:lnTo>
                  <a:pt x="2666" y="153289"/>
                </a:lnTo>
                <a:lnTo>
                  <a:pt x="0" y="156083"/>
                </a:lnTo>
                <a:lnTo>
                  <a:pt x="3048" y="157226"/>
                </a:lnTo>
                <a:lnTo>
                  <a:pt x="6095" y="158623"/>
                </a:lnTo>
                <a:lnTo>
                  <a:pt x="8889" y="160528"/>
                </a:lnTo>
                <a:lnTo>
                  <a:pt x="11810" y="162433"/>
                </a:lnTo>
                <a:lnTo>
                  <a:pt x="14477" y="164719"/>
                </a:lnTo>
                <a:lnTo>
                  <a:pt x="30099" y="185166"/>
                </a:lnTo>
                <a:lnTo>
                  <a:pt x="32892" y="189865"/>
                </a:lnTo>
                <a:lnTo>
                  <a:pt x="49656" y="226187"/>
                </a:lnTo>
                <a:lnTo>
                  <a:pt x="60578" y="256159"/>
                </a:lnTo>
                <a:lnTo>
                  <a:pt x="62483" y="254635"/>
                </a:lnTo>
                <a:lnTo>
                  <a:pt x="99440" y="227965"/>
                </a:lnTo>
                <a:lnTo>
                  <a:pt x="102996" y="220853"/>
                </a:lnTo>
                <a:lnTo>
                  <a:pt x="120776" y="188087"/>
                </a:lnTo>
                <a:lnTo>
                  <a:pt x="77850" y="188087"/>
                </a:lnTo>
                <a:lnTo>
                  <a:pt x="60578" y="153035"/>
                </a:lnTo>
                <a:lnTo>
                  <a:pt x="58419" y="149606"/>
                </a:lnTo>
                <a:lnTo>
                  <a:pt x="41275" y="134239"/>
                </a:lnTo>
                <a:lnTo>
                  <a:pt x="40385" y="133985"/>
                </a:lnTo>
                <a:lnTo>
                  <a:pt x="39369" y="133858"/>
                </a:lnTo>
                <a:close/>
              </a:path>
              <a:path w="269875" h="256539">
                <a:moveTo>
                  <a:pt x="263016" y="0"/>
                </a:moveTo>
                <a:lnTo>
                  <a:pt x="225805" y="24257"/>
                </a:lnTo>
                <a:lnTo>
                  <a:pt x="194309" y="50038"/>
                </a:lnTo>
                <a:lnTo>
                  <a:pt x="187832" y="55626"/>
                </a:lnTo>
                <a:lnTo>
                  <a:pt x="181482" y="61468"/>
                </a:lnTo>
                <a:lnTo>
                  <a:pt x="168655" y="73787"/>
                </a:lnTo>
                <a:lnTo>
                  <a:pt x="162178" y="80264"/>
                </a:lnTo>
                <a:lnTo>
                  <a:pt x="155955" y="86868"/>
                </a:lnTo>
                <a:lnTo>
                  <a:pt x="149605" y="93472"/>
                </a:lnTo>
                <a:lnTo>
                  <a:pt x="120650" y="126746"/>
                </a:lnTo>
                <a:lnTo>
                  <a:pt x="110235" y="140208"/>
                </a:lnTo>
                <a:lnTo>
                  <a:pt x="105028" y="146939"/>
                </a:lnTo>
                <a:lnTo>
                  <a:pt x="100111" y="153924"/>
                </a:lnTo>
                <a:lnTo>
                  <a:pt x="95294" y="160655"/>
                </a:lnTo>
                <a:lnTo>
                  <a:pt x="90931" y="167386"/>
                </a:lnTo>
                <a:lnTo>
                  <a:pt x="86278" y="174498"/>
                </a:lnTo>
                <a:lnTo>
                  <a:pt x="82041" y="181102"/>
                </a:lnTo>
                <a:lnTo>
                  <a:pt x="77850" y="188087"/>
                </a:lnTo>
                <a:lnTo>
                  <a:pt x="120776" y="188087"/>
                </a:lnTo>
                <a:lnTo>
                  <a:pt x="122935" y="184404"/>
                </a:lnTo>
                <a:lnTo>
                  <a:pt x="127507" y="176784"/>
                </a:lnTo>
                <a:lnTo>
                  <a:pt x="132206" y="169164"/>
                </a:lnTo>
                <a:lnTo>
                  <a:pt x="137159" y="161544"/>
                </a:lnTo>
                <a:lnTo>
                  <a:pt x="142577" y="153797"/>
                </a:lnTo>
                <a:lnTo>
                  <a:pt x="147700" y="146050"/>
                </a:lnTo>
                <a:lnTo>
                  <a:pt x="177164" y="106172"/>
                </a:lnTo>
                <a:lnTo>
                  <a:pt x="196087" y="82931"/>
                </a:lnTo>
                <a:lnTo>
                  <a:pt x="202056" y="75692"/>
                </a:lnTo>
                <a:lnTo>
                  <a:pt x="231648" y="43561"/>
                </a:lnTo>
                <a:lnTo>
                  <a:pt x="264540" y="13716"/>
                </a:lnTo>
                <a:lnTo>
                  <a:pt x="269875" y="9652"/>
                </a:lnTo>
                <a:lnTo>
                  <a:pt x="263016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47857" y="1762125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39370" y="133857"/>
                </a:moveTo>
                <a:lnTo>
                  <a:pt x="38608" y="133857"/>
                </a:lnTo>
                <a:lnTo>
                  <a:pt x="36322" y="133984"/>
                </a:lnTo>
                <a:lnTo>
                  <a:pt x="12826" y="144399"/>
                </a:lnTo>
                <a:lnTo>
                  <a:pt x="10287" y="146176"/>
                </a:lnTo>
                <a:lnTo>
                  <a:pt x="7747" y="148463"/>
                </a:lnTo>
                <a:lnTo>
                  <a:pt x="2667" y="153289"/>
                </a:lnTo>
                <a:lnTo>
                  <a:pt x="0" y="156082"/>
                </a:lnTo>
                <a:lnTo>
                  <a:pt x="3175" y="157225"/>
                </a:lnTo>
                <a:lnTo>
                  <a:pt x="6096" y="158623"/>
                </a:lnTo>
                <a:lnTo>
                  <a:pt x="25019" y="176910"/>
                </a:lnTo>
                <a:lnTo>
                  <a:pt x="27686" y="180721"/>
                </a:lnTo>
                <a:lnTo>
                  <a:pt x="32893" y="189865"/>
                </a:lnTo>
                <a:lnTo>
                  <a:pt x="35560" y="195199"/>
                </a:lnTo>
                <a:lnTo>
                  <a:pt x="38481" y="200914"/>
                </a:lnTo>
                <a:lnTo>
                  <a:pt x="56769" y="244094"/>
                </a:lnTo>
                <a:lnTo>
                  <a:pt x="59944" y="253746"/>
                </a:lnTo>
                <a:lnTo>
                  <a:pt x="60706" y="256158"/>
                </a:lnTo>
                <a:lnTo>
                  <a:pt x="62484" y="254634"/>
                </a:lnTo>
                <a:lnTo>
                  <a:pt x="64643" y="252729"/>
                </a:lnTo>
                <a:lnTo>
                  <a:pt x="69976" y="248539"/>
                </a:lnTo>
                <a:lnTo>
                  <a:pt x="76835" y="243458"/>
                </a:lnTo>
                <a:lnTo>
                  <a:pt x="85090" y="237744"/>
                </a:lnTo>
                <a:lnTo>
                  <a:pt x="99441" y="228092"/>
                </a:lnTo>
                <a:lnTo>
                  <a:pt x="106552" y="213614"/>
                </a:lnTo>
                <a:lnTo>
                  <a:pt x="110363" y="206501"/>
                </a:lnTo>
                <a:lnTo>
                  <a:pt x="114426" y="199135"/>
                </a:lnTo>
                <a:lnTo>
                  <a:pt x="118618" y="191770"/>
                </a:lnTo>
                <a:lnTo>
                  <a:pt x="120777" y="188086"/>
                </a:lnTo>
                <a:lnTo>
                  <a:pt x="77850" y="188086"/>
                </a:lnTo>
                <a:lnTo>
                  <a:pt x="71696" y="174371"/>
                </a:lnTo>
                <a:lnTo>
                  <a:pt x="69469" y="169545"/>
                </a:lnTo>
                <a:lnTo>
                  <a:pt x="67059" y="164846"/>
                </a:lnTo>
                <a:lnTo>
                  <a:pt x="64956" y="160527"/>
                </a:lnTo>
                <a:lnTo>
                  <a:pt x="41275" y="134239"/>
                </a:lnTo>
                <a:lnTo>
                  <a:pt x="40386" y="133984"/>
                </a:lnTo>
                <a:lnTo>
                  <a:pt x="39370" y="133857"/>
                </a:lnTo>
                <a:close/>
              </a:path>
              <a:path w="269875" h="256539">
                <a:moveTo>
                  <a:pt x="263017" y="0"/>
                </a:moveTo>
                <a:lnTo>
                  <a:pt x="225806" y="24256"/>
                </a:lnTo>
                <a:lnTo>
                  <a:pt x="200660" y="44576"/>
                </a:lnTo>
                <a:lnTo>
                  <a:pt x="194310" y="50038"/>
                </a:lnTo>
                <a:lnTo>
                  <a:pt x="162306" y="80264"/>
                </a:lnTo>
                <a:lnTo>
                  <a:pt x="131825" y="113410"/>
                </a:lnTo>
                <a:lnTo>
                  <a:pt x="100115" y="153924"/>
                </a:lnTo>
                <a:lnTo>
                  <a:pt x="77850" y="188086"/>
                </a:lnTo>
                <a:lnTo>
                  <a:pt x="120777" y="188086"/>
                </a:lnTo>
                <a:lnTo>
                  <a:pt x="122936" y="184403"/>
                </a:lnTo>
                <a:lnTo>
                  <a:pt x="127635" y="176910"/>
                </a:lnTo>
                <a:lnTo>
                  <a:pt x="132334" y="169164"/>
                </a:lnTo>
                <a:lnTo>
                  <a:pt x="137287" y="161544"/>
                </a:lnTo>
                <a:lnTo>
                  <a:pt x="142579" y="153797"/>
                </a:lnTo>
                <a:lnTo>
                  <a:pt x="147700" y="146176"/>
                </a:lnTo>
                <a:lnTo>
                  <a:pt x="170942" y="114300"/>
                </a:lnTo>
                <a:lnTo>
                  <a:pt x="196088" y="82930"/>
                </a:lnTo>
                <a:lnTo>
                  <a:pt x="225933" y="49402"/>
                </a:lnTo>
                <a:lnTo>
                  <a:pt x="259334" y="18033"/>
                </a:lnTo>
                <a:lnTo>
                  <a:pt x="269875" y="9651"/>
                </a:lnTo>
                <a:lnTo>
                  <a:pt x="263017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61115" y="1775586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40385" y="133985"/>
                </a:moveTo>
                <a:lnTo>
                  <a:pt x="36321" y="133985"/>
                </a:lnTo>
                <a:lnTo>
                  <a:pt x="34162" y="134239"/>
                </a:lnTo>
                <a:lnTo>
                  <a:pt x="0" y="156210"/>
                </a:lnTo>
                <a:lnTo>
                  <a:pt x="3048" y="157353"/>
                </a:lnTo>
                <a:lnTo>
                  <a:pt x="6095" y="158750"/>
                </a:lnTo>
                <a:lnTo>
                  <a:pt x="8889" y="160655"/>
                </a:lnTo>
                <a:lnTo>
                  <a:pt x="11810" y="162560"/>
                </a:lnTo>
                <a:lnTo>
                  <a:pt x="14477" y="164846"/>
                </a:lnTo>
                <a:lnTo>
                  <a:pt x="17271" y="167513"/>
                </a:lnTo>
                <a:lnTo>
                  <a:pt x="19938" y="170180"/>
                </a:lnTo>
                <a:lnTo>
                  <a:pt x="22478" y="173355"/>
                </a:lnTo>
                <a:lnTo>
                  <a:pt x="24891" y="176911"/>
                </a:lnTo>
                <a:lnTo>
                  <a:pt x="27558" y="180721"/>
                </a:lnTo>
                <a:lnTo>
                  <a:pt x="30099" y="185166"/>
                </a:lnTo>
                <a:lnTo>
                  <a:pt x="32892" y="189865"/>
                </a:lnTo>
                <a:lnTo>
                  <a:pt x="35559" y="195199"/>
                </a:lnTo>
                <a:lnTo>
                  <a:pt x="53466" y="235966"/>
                </a:lnTo>
                <a:lnTo>
                  <a:pt x="60578" y="256286"/>
                </a:lnTo>
                <a:lnTo>
                  <a:pt x="62483" y="254762"/>
                </a:lnTo>
                <a:lnTo>
                  <a:pt x="99440" y="228092"/>
                </a:lnTo>
                <a:lnTo>
                  <a:pt x="102996" y="220980"/>
                </a:lnTo>
                <a:lnTo>
                  <a:pt x="120851" y="188087"/>
                </a:lnTo>
                <a:lnTo>
                  <a:pt x="77850" y="188087"/>
                </a:lnTo>
                <a:lnTo>
                  <a:pt x="60578" y="153162"/>
                </a:lnTo>
                <a:lnTo>
                  <a:pt x="58419" y="149733"/>
                </a:lnTo>
                <a:lnTo>
                  <a:pt x="41275" y="134239"/>
                </a:lnTo>
                <a:lnTo>
                  <a:pt x="40385" y="133985"/>
                </a:lnTo>
                <a:close/>
              </a:path>
              <a:path w="269875" h="256539">
                <a:moveTo>
                  <a:pt x="263016" y="0"/>
                </a:moveTo>
                <a:lnTo>
                  <a:pt x="225805" y="24384"/>
                </a:lnTo>
                <a:lnTo>
                  <a:pt x="219582" y="29210"/>
                </a:lnTo>
                <a:lnTo>
                  <a:pt x="213232" y="34036"/>
                </a:lnTo>
                <a:lnTo>
                  <a:pt x="206882" y="39243"/>
                </a:lnTo>
                <a:lnTo>
                  <a:pt x="200532" y="44704"/>
                </a:lnTo>
                <a:lnTo>
                  <a:pt x="194309" y="50165"/>
                </a:lnTo>
                <a:lnTo>
                  <a:pt x="187832" y="55753"/>
                </a:lnTo>
                <a:lnTo>
                  <a:pt x="181482" y="61595"/>
                </a:lnTo>
                <a:lnTo>
                  <a:pt x="168655" y="73914"/>
                </a:lnTo>
                <a:lnTo>
                  <a:pt x="162178" y="80391"/>
                </a:lnTo>
                <a:lnTo>
                  <a:pt x="155955" y="86995"/>
                </a:lnTo>
                <a:lnTo>
                  <a:pt x="149605" y="93472"/>
                </a:lnTo>
                <a:lnTo>
                  <a:pt x="143636" y="100203"/>
                </a:lnTo>
                <a:lnTo>
                  <a:pt x="137667" y="106807"/>
                </a:lnTo>
                <a:lnTo>
                  <a:pt x="131825" y="113538"/>
                </a:lnTo>
                <a:lnTo>
                  <a:pt x="105028" y="147066"/>
                </a:lnTo>
                <a:lnTo>
                  <a:pt x="90931" y="167513"/>
                </a:lnTo>
                <a:lnTo>
                  <a:pt x="86359" y="174498"/>
                </a:lnTo>
                <a:lnTo>
                  <a:pt x="82041" y="181229"/>
                </a:lnTo>
                <a:lnTo>
                  <a:pt x="77850" y="188087"/>
                </a:lnTo>
                <a:lnTo>
                  <a:pt x="120851" y="188087"/>
                </a:lnTo>
                <a:lnTo>
                  <a:pt x="122935" y="184531"/>
                </a:lnTo>
                <a:lnTo>
                  <a:pt x="127507" y="176911"/>
                </a:lnTo>
                <a:lnTo>
                  <a:pt x="132206" y="169291"/>
                </a:lnTo>
                <a:lnTo>
                  <a:pt x="137159" y="161671"/>
                </a:lnTo>
                <a:lnTo>
                  <a:pt x="142493" y="154051"/>
                </a:lnTo>
                <a:lnTo>
                  <a:pt x="147700" y="146177"/>
                </a:lnTo>
                <a:lnTo>
                  <a:pt x="177164" y="106299"/>
                </a:lnTo>
                <a:lnTo>
                  <a:pt x="196087" y="83058"/>
                </a:lnTo>
                <a:lnTo>
                  <a:pt x="202056" y="75819"/>
                </a:lnTo>
                <a:lnTo>
                  <a:pt x="208152" y="68961"/>
                </a:lnTo>
                <a:lnTo>
                  <a:pt x="214121" y="62103"/>
                </a:lnTo>
                <a:lnTo>
                  <a:pt x="219963" y="55753"/>
                </a:lnTo>
                <a:lnTo>
                  <a:pt x="248411" y="27559"/>
                </a:lnTo>
                <a:lnTo>
                  <a:pt x="269875" y="9779"/>
                </a:lnTo>
                <a:lnTo>
                  <a:pt x="263016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547857" y="1457325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39370" y="133857"/>
                </a:moveTo>
                <a:lnTo>
                  <a:pt x="38608" y="133857"/>
                </a:lnTo>
                <a:lnTo>
                  <a:pt x="36322" y="133984"/>
                </a:lnTo>
                <a:lnTo>
                  <a:pt x="12826" y="144399"/>
                </a:lnTo>
                <a:lnTo>
                  <a:pt x="10287" y="146176"/>
                </a:lnTo>
                <a:lnTo>
                  <a:pt x="7747" y="148590"/>
                </a:lnTo>
                <a:lnTo>
                  <a:pt x="5207" y="150875"/>
                </a:lnTo>
                <a:lnTo>
                  <a:pt x="2667" y="153289"/>
                </a:lnTo>
                <a:lnTo>
                  <a:pt x="0" y="156082"/>
                </a:lnTo>
                <a:lnTo>
                  <a:pt x="3175" y="157225"/>
                </a:lnTo>
                <a:lnTo>
                  <a:pt x="6096" y="158623"/>
                </a:lnTo>
                <a:lnTo>
                  <a:pt x="25019" y="176910"/>
                </a:lnTo>
                <a:lnTo>
                  <a:pt x="27686" y="180721"/>
                </a:lnTo>
                <a:lnTo>
                  <a:pt x="32893" y="189865"/>
                </a:lnTo>
                <a:lnTo>
                  <a:pt x="35560" y="195199"/>
                </a:lnTo>
                <a:lnTo>
                  <a:pt x="38481" y="200914"/>
                </a:lnTo>
                <a:lnTo>
                  <a:pt x="56769" y="244094"/>
                </a:lnTo>
                <a:lnTo>
                  <a:pt x="59944" y="253746"/>
                </a:lnTo>
                <a:lnTo>
                  <a:pt x="60706" y="256158"/>
                </a:lnTo>
                <a:lnTo>
                  <a:pt x="62484" y="254761"/>
                </a:lnTo>
                <a:lnTo>
                  <a:pt x="64643" y="252729"/>
                </a:lnTo>
                <a:lnTo>
                  <a:pt x="69976" y="248539"/>
                </a:lnTo>
                <a:lnTo>
                  <a:pt x="76835" y="243458"/>
                </a:lnTo>
                <a:lnTo>
                  <a:pt x="85090" y="237744"/>
                </a:lnTo>
                <a:lnTo>
                  <a:pt x="99441" y="228092"/>
                </a:lnTo>
                <a:lnTo>
                  <a:pt x="106552" y="213614"/>
                </a:lnTo>
                <a:lnTo>
                  <a:pt x="110363" y="206501"/>
                </a:lnTo>
                <a:lnTo>
                  <a:pt x="114426" y="199135"/>
                </a:lnTo>
                <a:lnTo>
                  <a:pt x="118618" y="191770"/>
                </a:lnTo>
                <a:lnTo>
                  <a:pt x="120777" y="188086"/>
                </a:lnTo>
                <a:lnTo>
                  <a:pt x="77850" y="188086"/>
                </a:lnTo>
                <a:lnTo>
                  <a:pt x="71696" y="174371"/>
                </a:lnTo>
                <a:lnTo>
                  <a:pt x="69469" y="169545"/>
                </a:lnTo>
                <a:lnTo>
                  <a:pt x="67059" y="164846"/>
                </a:lnTo>
                <a:lnTo>
                  <a:pt x="64956" y="160527"/>
                </a:lnTo>
                <a:lnTo>
                  <a:pt x="41275" y="134239"/>
                </a:lnTo>
                <a:lnTo>
                  <a:pt x="40386" y="133984"/>
                </a:lnTo>
                <a:lnTo>
                  <a:pt x="39370" y="133857"/>
                </a:lnTo>
                <a:close/>
              </a:path>
              <a:path w="269875" h="256539">
                <a:moveTo>
                  <a:pt x="263017" y="0"/>
                </a:moveTo>
                <a:lnTo>
                  <a:pt x="225806" y="24383"/>
                </a:lnTo>
                <a:lnTo>
                  <a:pt x="200660" y="44576"/>
                </a:lnTo>
                <a:lnTo>
                  <a:pt x="194310" y="50038"/>
                </a:lnTo>
                <a:lnTo>
                  <a:pt x="162306" y="80264"/>
                </a:lnTo>
                <a:lnTo>
                  <a:pt x="131825" y="113410"/>
                </a:lnTo>
                <a:lnTo>
                  <a:pt x="100115" y="153924"/>
                </a:lnTo>
                <a:lnTo>
                  <a:pt x="77850" y="188086"/>
                </a:lnTo>
                <a:lnTo>
                  <a:pt x="120777" y="188086"/>
                </a:lnTo>
                <a:lnTo>
                  <a:pt x="122936" y="184403"/>
                </a:lnTo>
                <a:lnTo>
                  <a:pt x="127635" y="176910"/>
                </a:lnTo>
                <a:lnTo>
                  <a:pt x="132334" y="169291"/>
                </a:lnTo>
                <a:lnTo>
                  <a:pt x="137287" y="161544"/>
                </a:lnTo>
                <a:lnTo>
                  <a:pt x="142579" y="153797"/>
                </a:lnTo>
                <a:lnTo>
                  <a:pt x="147700" y="146176"/>
                </a:lnTo>
                <a:lnTo>
                  <a:pt x="170942" y="114300"/>
                </a:lnTo>
                <a:lnTo>
                  <a:pt x="196088" y="82930"/>
                </a:lnTo>
                <a:lnTo>
                  <a:pt x="225933" y="49529"/>
                </a:lnTo>
                <a:lnTo>
                  <a:pt x="259334" y="18033"/>
                </a:lnTo>
                <a:lnTo>
                  <a:pt x="269875" y="9651"/>
                </a:lnTo>
                <a:lnTo>
                  <a:pt x="263017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61115" y="1470786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40385" y="133985"/>
                </a:moveTo>
                <a:lnTo>
                  <a:pt x="36321" y="133985"/>
                </a:lnTo>
                <a:lnTo>
                  <a:pt x="31876" y="134747"/>
                </a:lnTo>
                <a:lnTo>
                  <a:pt x="0" y="156210"/>
                </a:lnTo>
                <a:lnTo>
                  <a:pt x="3048" y="157353"/>
                </a:lnTo>
                <a:lnTo>
                  <a:pt x="6095" y="158750"/>
                </a:lnTo>
                <a:lnTo>
                  <a:pt x="8889" y="160655"/>
                </a:lnTo>
                <a:lnTo>
                  <a:pt x="11810" y="162560"/>
                </a:lnTo>
                <a:lnTo>
                  <a:pt x="14477" y="164846"/>
                </a:lnTo>
                <a:lnTo>
                  <a:pt x="17271" y="167513"/>
                </a:lnTo>
                <a:lnTo>
                  <a:pt x="19938" y="170180"/>
                </a:lnTo>
                <a:lnTo>
                  <a:pt x="22478" y="173355"/>
                </a:lnTo>
                <a:lnTo>
                  <a:pt x="24891" y="176911"/>
                </a:lnTo>
                <a:lnTo>
                  <a:pt x="27558" y="180721"/>
                </a:lnTo>
                <a:lnTo>
                  <a:pt x="30099" y="185166"/>
                </a:lnTo>
                <a:lnTo>
                  <a:pt x="32892" y="189865"/>
                </a:lnTo>
                <a:lnTo>
                  <a:pt x="35559" y="195199"/>
                </a:lnTo>
                <a:lnTo>
                  <a:pt x="53466" y="235966"/>
                </a:lnTo>
                <a:lnTo>
                  <a:pt x="60578" y="256286"/>
                </a:lnTo>
                <a:lnTo>
                  <a:pt x="62483" y="254762"/>
                </a:lnTo>
                <a:lnTo>
                  <a:pt x="99440" y="228092"/>
                </a:lnTo>
                <a:lnTo>
                  <a:pt x="102996" y="220980"/>
                </a:lnTo>
                <a:lnTo>
                  <a:pt x="120851" y="188087"/>
                </a:lnTo>
                <a:lnTo>
                  <a:pt x="77850" y="188087"/>
                </a:lnTo>
                <a:lnTo>
                  <a:pt x="60578" y="153162"/>
                </a:lnTo>
                <a:lnTo>
                  <a:pt x="58419" y="149733"/>
                </a:lnTo>
                <a:lnTo>
                  <a:pt x="41275" y="134366"/>
                </a:lnTo>
                <a:lnTo>
                  <a:pt x="40385" y="133985"/>
                </a:lnTo>
                <a:close/>
              </a:path>
              <a:path w="269875" h="256539">
                <a:moveTo>
                  <a:pt x="263016" y="0"/>
                </a:moveTo>
                <a:lnTo>
                  <a:pt x="256793" y="3556"/>
                </a:lnTo>
                <a:lnTo>
                  <a:pt x="250698" y="7493"/>
                </a:lnTo>
                <a:lnTo>
                  <a:pt x="244475" y="11430"/>
                </a:lnTo>
                <a:lnTo>
                  <a:pt x="232028" y="19812"/>
                </a:lnTo>
                <a:lnTo>
                  <a:pt x="225805" y="24384"/>
                </a:lnTo>
                <a:lnTo>
                  <a:pt x="219582" y="29210"/>
                </a:lnTo>
                <a:lnTo>
                  <a:pt x="213232" y="34036"/>
                </a:lnTo>
                <a:lnTo>
                  <a:pt x="206882" y="39243"/>
                </a:lnTo>
                <a:lnTo>
                  <a:pt x="200532" y="44704"/>
                </a:lnTo>
                <a:lnTo>
                  <a:pt x="194309" y="50165"/>
                </a:lnTo>
                <a:lnTo>
                  <a:pt x="187832" y="55753"/>
                </a:lnTo>
                <a:lnTo>
                  <a:pt x="181482" y="61595"/>
                </a:lnTo>
                <a:lnTo>
                  <a:pt x="168655" y="73914"/>
                </a:lnTo>
                <a:lnTo>
                  <a:pt x="162178" y="80391"/>
                </a:lnTo>
                <a:lnTo>
                  <a:pt x="155955" y="86995"/>
                </a:lnTo>
                <a:lnTo>
                  <a:pt x="149605" y="93472"/>
                </a:lnTo>
                <a:lnTo>
                  <a:pt x="143636" y="100203"/>
                </a:lnTo>
                <a:lnTo>
                  <a:pt x="137667" y="106807"/>
                </a:lnTo>
                <a:lnTo>
                  <a:pt x="131825" y="113538"/>
                </a:lnTo>
                <a:lnTo>
                  <a:pt x="105028" y="147066"/>
                </a:lnTo>
                <a:lnTo>
                  <a:pt x="90931" y="167513"/>
                </a:lnTo>
                <a:lnTo>
                  <a:pt x="86359" y="174498"/>
                </a:lnTo>
                <a:lnTo>
                  <a:pt x="82041" y="181229"/>
                </a:lnTo>
                <a:lnTo>
                  <a:pt x="77850" y="188087"/>
                </a:lnTo>
                <a:lnTo>
                  <a:pt x="120851" y="188087"/>
                </a:lnTo>
                <a:lnTo>
                  <a:pt x="122935" y="184531"/>
                </a:lnTo>
                <a:lnTo>
                  <a:pt x="127507" y="176911"/>
                </a:lnTo>
                <a:lnTo>
                  <a:pt x="132206" y="169291"/>
                </a:lnTo>
                <a:lnTo>
                  <a:pt x="137159" y="161671"/>
                </a:lnTo>
                <a:lnTo>
                  <a:pt x="142493" y="154051"/>
                </a:lnTo>
                <a:lnTo>
                  <a:pt x="147700" y="146177"/>
                </a:lnTo>
                <a:lnTo>
                  <a:pt x="177164" y="106299"/>
                </a:lnTo>
                <a:lnTo>
                  <a:pt x="196087" y="83058"/>
                </a:lnTo>
                <a:lnTo>
                  <a:pt x="202056" y="75819"/>
                </a:lnTo>
                <a:lnTo>
                  <a:pt x="208152" y="68961"/>
                </a:lnTo>
                <a:lnTo>
                  <a:pt x="214121" y="62103"/>
                </a:lnTo>
                <a:lnTo>
                  <a:pt x="219963" y="55753"/>
                </a:lnTo>
                <a:lnTo>
                  <a:pt x="248411" y="27559"/>
                </a:lnTo>
                <a:lnTo>
                  <a:pt x="253873" y="22860"/>
                </a:lnTo>
                <a:lnTo>
                  <a:pt x="259333" y="18034"/>
                </a:lnTo>
                <a:lnTo>
                  <a:pt x="264540" y="13843"/>
                </a:lnTo>
                <a:lnTo>
                  <a:pt x="269875" y="9779"/>
                </a:lnTo>
                <a:lnTo>
                  <a:pt x="263016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547857" y="3844163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40386" y="133985"/>
                </a:moveTo>
                <a:lnTo>
                  <a:pt x="36322" y="133985"/>
                </a:lnTo>
                <a:lnTo>
                  <a:pt x="34163" y="134238"/>
                </a:lnTo>
                <a:lnTo>
                  <a:pt x="0" y="156083"/>
                </a:lnTo>
                <a:lnTo>
                  <a:pt x="3175" y="157352"/>
                </a:lnTo>
                <a:lnTo>
                  <a:pt x="6096" y="158750"/>
                </a:lnTo>
                <a:lnTo>
                  <a:pt x="25019" y="176911"/>
                </a:lnTo>
                <a:lnTo>
                  <a:pt x="27686" y="180721"/>
                </a:lnTo>
                <a:lnTo>
                  <a:pt x="32893" y="189864"/>
                </a:lnTo>
                <a:lnTo>
                  <a:pt x="35560" y="195199"/>
                </a:lnTo>
                <a:lnTo>
                  <a:pt x="38481" y="200913"/>
                </a:lnTo>
                <a:lnTo>
                  <a:pt x="53594" y="235965"/>
                </a:lnTo>
                <a:lnTo>
                  <a:pt x="59944" y="253746"/>
                </a:lnTo>
                <a:lnTo>
                  <a:pt x="60706" y="256286"/>
                </a:lnTo>
                <a:lnTo>
                  <a:pt x="62484" y="254762"/>
                </a:lnTo>
                <a:lnTo>
                  <a:pt x="64643" y="252857"/>
                </a:lnTo>
                <a:lnTo>
                  <a:pt x="69976" y="248665"/>
                </a:lnTo>
                <a:lnTo>
                  <a:pt x="76835" y="243586"/>
                </a:lnTo>
                <a:lnTo>
                  <a:pt x="85090" y="237744"/>
                </a:lnTo>
                <a:lnTo>
                  <a:pt x="99441" y="228091"/>
                </a:lnTo>
                <a:lnTo>
                  <a:pt x="102997" y="220852"/>
                </a:lnTo>
                <a:lnTo>
                  <a:pt x="120851" y="188087"/>
                </a:lnTo>
                <a:lnTo>
                  <a:pt x="77850" y="188087"/>
                </a:lnTo>
                <a:lnTo>
                  <a:pt x="60706" y="153162"/>
                </a:lnTo>
                <a:lnTo>
                  <a:pt x="41275" y="134238"/>
                </a:lnTo>
                <a:lnTo>
                  <a:pt x="40386" y="133985"/>
                </a:lnTo>
                <a:close/>
              </a:path>
              <a:path w="269875" h="256539">
                <a:moveTo>
                  <a:pt x="263017" y="0"/>
                </a:moveTo>
                <a:lnTo>
                  <a:pt x="256794" y="3556"/>
                </a:lnTo>
                <a:lnTo>
                  <a:pt x="250825" y="7365"/>
                </a:lnTo>
                <a:lnTo>
                  <a:pt x="244601" y="11429"/>
                </a:lnTo>
                <a:lnTo>
                  <a:pt x="238378" y="15621"/>
                </a:lnTo>
                <a:lnTo>
                  <a:pt x="232028" y="19812"/>
                </a:lnTo>
                <a:lnTo>
                  <a:pt x="225806" y="24384"/>
                </a:lnTo>
                <a:lnTo>
                  <a:pt x="219583" y="29210"/>
                </a:lnTo>
                <a:lnTo>
                  <a:pt x="213233" y="34036"/>
                </a:lnTo>
                <a:lnTo>
                  <a:pt x="181483" y="61595"/>
                </a:lnTo>
                <a:lnTo>
                  <a:pt x="149606" y="93472"/>
                </a:lnTo>
                <a:lnTo>
                  <a:pt x="143637" y="100202"/>
                </a:lnTo>
                <a:lnTo>
                  <a:pt x="137668" y="106807"/>
                </a:lnTo>
                <a:lnTo>
                  <a:pt x="126238" y="120014"/>
                </a:lnTo>
                <a:lnTo>
                  <a:pt x="120776" y="126873"/>
                </a:lnTo>
                <a:lnTo>
                  <a:pt x="115316" y="133603"/>
                </a:lnTo>
                <a:lnTo>
                  <a:pt x="90932" y="167512"/>
                </a:lnTo>
                <a:lnTo>
                  <a:pt x="77850" y="188087"/>
                </a:lnTo>
                <a:lnTo>
                  <a:pt x="120851" y="188087"/>
                </a:lnTo>
                <a:lnTo>
                  <a:pt x="122936" y="184531"/>
                </a:lnTo>
                <a:lnTo>
                  <a:pt x="132334" y="169290"/>
                </a:lnTo>
                <a:lnTo>
                  <a:pt x="137287" y="161671"/>
                </a:lnTo>
                <a:lnTo>
                  <a:pt x="142494" y="154050"/>
                </a:lnTo>
                <a:lnTo>
                  <a:pt x="147700" y="146176"/>
                </a:lnTo>
                <a:lnTo>
                  <a:pt x="158876" y="130428"/>
                </a:lnTo>
                <a:lnTo>
                  <a:pt x="164973" y="122427"/>
                </a:lnTo>
                <a:lnTo>
                  <a:pt x="170942" y="114426"/>
                </a:lnTo>
                <a:lnTo>
                  <a:pt x="202184" y="75819"/>
                </a:lnTo>
                <a:lnTo>
                  <a:pt x="231648" y="43687"/>
                </a:lnTo>
                <a:lnTo>
                  <a:pt x="269875" y="9778"/>
                </a:lnTo>
                <a:lnTo>
                  <a:pt x="263017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61115" y="3857752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39369" y="133858"/>
                </a:moveTo>
                <a:lnTo>
                  <a:pt x="38480" y="133858"/>
                </a:lnTo>
                <a:lnTo>
                  <a:pt x="36321" y="133985"/>
                </a:lnTo>
                <a:lnTo>
                  <a:pt x="15239" y="142621"/>
                </a:lnTo>
                <a:lnTo>
                  <a:pt x="12700" y="144399"/>
                </a:lnTo>
                <a:lnTo>
                  <a:pt x="10286" y="146176"/>
                </a:lnTo>
                <a:lnTo>
                  <a:pt x="7746" y="148589"/>
                </a:lnTo>
                <a:lnTo>
                  <a:pt x="5206" y="150875"/>
                </a:lnTo>
                <a:lnTo>
                  <a:pt x="2666" y="153288"/>
                </a:lnTo>
                <a:lnTo>
                  <a:pt x="0" y="156083"/>
                </a:lnTo>
                <a:lnTo>
                  <a:pt x="3048" y="157225"/>
                </a:lnTo>
                <a:lnTo>
                  <a:pt x="6095" y="158623"/>
                </a:lnTo>
                <a:lnTo>
                  <a:pt x="8889" y="160527"/>
                </a:lnTo>
                <a:lnTo>
                  <a:pt x="11810" y="162433"/>
                </a:lnTo>
                <a:lnTo>
                  <a:pt x="14477" y="164846"/>
                </a:lnTo>
                <a:lnTo>
                  <a:pt x="17271" y="167512"/>
                </a:lnTo>
                <a:lnTo>
                  <a:pt x="19938" y="170180"/>
                </a:lnTo>
                <a:lnTo>
                  <a:pt x="22478" y="173227"/>
                </a:lnTo>
                <a:lnTo>
                  <a:pt x="24891" y="176911"/>
                </a:lnTo>
                <a:lnTo>
                  <a:pt x="27558" y="180721"/>
                </a:lnTo>
                <a:lnTo>
                  <a:pt x="30099" y="185165"/>
                </a:lnTo>
                <a:lnTo>
                  <a:pt x="32892" y="189864"/>
                </a:lnTo>
                <a:lnTo>
                  <a:pt x="35559" y="195199"/>
                </a:lnTo>
                <a:lnTo>
                  <a:pt x="53466" y="235838"/>
                </a:lnTo>
                <a:lnTo>
                  <a:pt x="60578" y="256159"/>
                </a:lnTo>
                <a:lnTo>
                  <a:pt x="62483" y="254762"/>
                </a:lnTo>
                <a:lnTo>
                  <a:pt x="99440" y="228092"/>
                </a:lnTo>
                <a:lnTo>
                  <a:pt x="106552" y="213613"/>
                </a:lnTo>
                <a:lnTo>
                  <a:pt x="110362" y="206501"/>
                </a:lnTo>
                <a:lnTo>
                  <a:pt x="114426" y="199136"/>
                </a:lnTo>
                <a:lnTo>
                  <a:pt x="118617" y="191770"/>
                </a:lnTo>
                <a:lnTo>
                  <a:pt x="120776" y="188087"/>
                </a:lnTo>
                <a:lnTo>
                  <a:pt x="77850" y="188087"/>
                </a:lnTo>
                <a:lnTo>
                  <a:pt x="71696" y="174371"/>
                </a:lnTo>
                <a:lnTo>
                  <a:pt x="69468" y="169545"/>
                </a:lnTo>
                <a:lnTo>
                  <a:pt x="67059" y="164846"/>
                </a:lnTo>
                <a:lnTo>
                  <a:pt x="64956" y="160527"/>
                </a:lnTo>
                <a:lnTo>
                  <a:pt x="41275" y="134238"/>
                </a:lnTo>
                <a:lnTo>
                  <a:pt x="40385" y="133985"/>
                </a:lnTo>
                <a:lnTo>
                  <a:pt x="39369" y="133858"/>
                </a:lnTo>
                <a:close/>
              </a:path>
              <a:path w="269875" h="256539">
                <a:moveTo>
                  <a:pt x="263016" y="0"/>
                </a:moveTo>
                <a:lnTo>
                  <a:pt x="225805" y="24384"/>
                </a:lnTo>
                <a:lnTo>
                  <a:pt x="187832" y="55752"/>
                </a:lnTo>
                <a:lnTo>
                  <a:pt x="155955" y="86868"/>
                </a:lnTo>
                <a:lnTo>
                  <a:pt x="149605" y="93472"/>
                </a:lnTo>
                <a:lnTo>
                  <a:pt x="120650" y="126746"/>
                </a:lnTo>
                <a:lnTo>
                  <a:pt x="95376" y="160655"/>
                </a:lnTo>
                <a:lnTo>
                  <a:pt x="90931" y="167512"/>
                </a:lnTo>
                <a:lnTo>
                  <a:pt x="86278" y="174498"/>
                </a:lnTo>
                <a:lnTo>
                  <a:pt x="82041" y="181101"/>
                </a:lnTo>
                <a:lnTo>
                  <a:pt x="77850" y="188087"/>
                </a:lnTo>
                <a:lnTo>
                  <a:pt x="120776" y="188087"/>
                </a:lnTo>
                <a:lnTo>
                  <a:pt x="122935" y="184403"/>
                </a:lnTo>
                <a:lnTo>
                  <a:pt x="129074" y="174371"/>
                </a:lnTo>
                <a:lnTo>
                  <a:pt x="132206" y="169290"/>
                </a:lnTo>
                <a:lnTo>
                  <a:pt x="137159" y="161544"/>
                </a:lnTo>
                <a:lnTo>
                  <a:pt x="142579" y="153797"/>
                </a:lnTo>
                <a:lnTo>
                  <a:pt x="147700" y="146176"/>
                </a:lnTo>
                <a:lnTo>
                  <a:pt x="170941" y="114300"/>
                </a:lnTo>
                <a:lnTo>
                  <a:pt x="196087" y="82931"/>
                </a:lnTo>
                <a:lnTo>
                  <a:pt x="231648" y="43561"/>
                </a:lnTo>
                <a:lnTo>
                  <a:pt x="264540" y="13715"/>
                </a:lnTo>
                <a:lnTo>
                  <a:pt x="269875" y="9651"/>
                </a:lnTo>
                <a:lnTo>
                  <a:pt x="263016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547857" y="3488182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39370" y="133857"/>
                </a:moveTo>
                <a:lnTo>
                  <a:pt x="38608" y="133857"/>
                </a:lnTo>
                <a:lnTo>
                  <a:pt x="36322" y="133984"/>
                </a:lnTo>
                <a:lnTo>
                  <a:pt x="12826" y="144398"/>
                </a:lnTo>
                <a:lnTo>
                  <a:pt x="10287" y="146176"/>
                </a:lnTo>
                <a:lnTo>
                  <a:pt x="7747" y="148462"/>
                </a:lnTo>
                <a:lnTo>
                  <a:pt x="2667" y="153288"/>
                </a:lnTo>
                <a:lnTo>
                  <a:pt x="0" y="156082"/>
                </a:lnTo>
                <a:lnTo>
                  <a:pt x="3175" y="157225"/>
                </a:lnTo>
                <a:lnTo>
                  <a:pt x="6096" y="158622"/>
                </a:lnTo>
                <a:lnTo>
                  <a:pt x="9017" y="160527"/>
                </a:lnTo>
                <a:lnTo>
                  <a:pt x="11811" y="162432"/>
                </a:lnTo>
                <a:lnTo>
                  <a:pt x="14605" y="164845"/>
                </a:lnTo>
                <a:lnTo>
                  <a:pt x="17272" y="167512"/>
                </a:lnTo>
                <a:lnTo>
                  <a:pt x="19939" y="170052"/>
                </a:lnTo>
                <a:lnTo>
                  <a:pt x="22478" y="173227"/>
                </a:lnTo>
                <a:lnTo>
                  <a:pt x="25019" y="176910"/>
                </a:lnTo>
                <a:lnTo>
                  <a:pt x="27686" y="180720"/>
                </a:lnTo>
                <a:lnTo>
                  <a:pt x="32893" y="189864"/>
                </a:lnTo>
                <a:lnTo>
                  <a:pt x="35560" y="195198"/>
                </a:lnTo>
                <a:lnTo>
                  <a:pt x="38481" y="200913"/>
                </a:lnTo>
                <a:lnTo>
                  <a:pt x="56769" y="244093"/>
                </a:lnTo>
                <a:lnTo>
                  <a:pt x="59944" y="253745"/>
                </a:lnTo>
                <a:lnTo>
                  <a:pt x="60706" y="256158"/>
                </a:lnTo>
                <a:lnTo>
                  <a:pt x="62484" y="254634"/>
                </a:lnTo>
                <a:lnTo>
                  <a:pt x="64643" y="252729"/>
                </a:lnTo>
                <a:lnTo>
                  <a:pt x="69976" y="248538"/>
                </a:lnTo>
                <a:lnTo>
                  <a:pt x="76835" y="243458"/>
                </a:lnTo>
                <a:lnTo>
                  <a:pt x="85090" y="237743"/>
                </a:lnTo>
                <a:lnTo>
                  <a:pt x="99441" y="228091"/>
                </a:lnTo>
                <a:lnTo>
                  <a:pt x="106552" y="213613"/>
                </a:lnTo>
                <a:lnTo>
                  <a:pt x="110363" y="206501"/>
                </a:lnTo>
                <a:lnTo>
                  <a:pt x="114426" y="199135"/>
                </a:lnTo>
                <a:lnTo>
                  <a:pt x="118618" y="191769"/>
                </a:lnTo>
                <a:lnTo>
                  <a:pt x="120776" y="188087"/>
                </a:lnTo>
                <a:lnTo>
                  <a:pt x="77850" y="188087"/>
                </a:lnTo>
                <a:lnTo>
                  <a:pt x="71696" y="174370"/>
                </a:lnTo>
                <a:lnTo>
                  <a:pt x="69469" y="169544"/>
                </a:lnTo>
                <a:lnTo>
                  <a:pt x="67059" y="164845"/>
                </a:lnTo>
                <a:lnTo>
                  <a:pt x="64956" y="160527"/>
                </a:lnTo>
                <a:lnTo>
                  <a:pt x="41275" y="134238"/>
                </a:lnTo>
                <a:lnTo>
                  <a:pt x="40386" y="133984"/>
                </a:lnTo>
                <a:lnTo>
                  <a:pt x="39370" y="133857"/>
                </a:lnTo>
                <a:close/>
              </a:path>
              <a:path w="269875" h="256539">
                <a:moveTo>
                  <a:pt x="263017" y="0"/>
                </a:moveTo>
                <a:lnTo>
                  <a:pt x="225806" y="24256"/>
                </a:lnTo>
                <a:lnTo>
                  <a:pt x="200660" y="44576"/>
                </a:lnTo>
                <a:lnTo>
                  <a:pt x="194310" y="50037"/>
                </a:lnTo>
                <a:lnTo>
                  <a:pt x="162306" y="80263"/>
                </a:lnTo>
                <a:lnTo>
                  <a:pt x="131825" y="113410"/>
                </a:lnTo>
                <a:lnTo>
                  <a:pt x="100115" y="153923"/>
                </a:lnTo>
                <a:lnTo>
                  <a:pt x="77850" y="188087"/>
                </a:lnTo>
                <a:lnTo>
                  <a:pt x="120776" y="188087"/>
                </a:lnTo>
                <a:lnTo>
                  <a:pt x="122936" y="184403"/>
                </a:lnTo>
                <a:lnTo>
                  <a:pt x="127635" y="176910"/>
                </a:lnTo>
                <a:lnTo>
                  <a:pt x="132334" y="169163"/>
                </a:lnTo>
                <a:lnTo>
                  <a:pt x="137287" y="161543"/>
                </a:lnTo>
                <a:lnTo>
                  <a:pt x="142579" y="153796"/>
                </a:lnTo>
                <a:lnTo>
                  <a:pt x="147700" y="146176"/>
                </a:lnTo>
                <a:lnTo>
                  <a:pt x="170942" y="114300"/>
                </a:lnTo>
                <a:lnTo>
                  <a:pt x="196088" y="82930"/>
                </a:lnTo>
                <a:lnTo>
                  <a:pt x="225933" y="49402"/>
                </a:lnTo>
                <a:lnTo>
                  <a:pt x="259334" y="18033"/>
                </a:lnTo>
                <a:lnTo>
                  <a:pt x="269875" y="9651"/>
                </a:lnTo>
                <a:lnTo>
                  <a:pt x="263017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461115" y="3501644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40385" y="133984"/>
                </a:moveTo>
                <a:lnTo>
                  <a:pt x="36321" y="133984"/>
                </a:lnTo>
                <a:lnTo>
                  <a:pt x="34162" y="134238"/>
                </a:lnTo>
                <a:lnTo>
                  <a:pt x="0" y="156209"/>
                </a:lnTo>
                <a:lnTo>
                  <a:pt x="3048" y="157352"/>
                </a:lnTo>
                <a:lnTo>
                  <a:pt x="6095" y="158750"/>
                </a:lnTo>
                <a:lnTo>
                  <a:pt x="8889" y="160654"/>
                </a:lnTo>
                <a:lnTo>
                  <a:pt x="11810" y="162559"/>
                </a:lnTo>
                <a:lnTo>
                  <a:pt x="14477" y="164845"/>
                </a:lnTo>
                <a:lnTo>
                  <a:pt x="17271" y="167512"/>
                </a:lnTo>
                <a:lnTo>
                  <a:pt x="19938" y="170179"/>
                </a:lnTo>
                <a:lnTo>
                  <a:pt x="22478" y="173354"/>
                </a:lnTo>
                <a:lnTo>
                  <a:pt x="24891" y="176910"/>
                </a:lnTo>
                <a:lnTo>
                  <a:pt x="27558" y="180720"/>
                </a:lnTo>
                <a:lnTo>
                  <a:pt x="30099" y="185165"/>
                </a:lnTo>
                <a:lnTo>
                  <a:pt x="32892" y="189864"/>
                </a:lnTo>
                <a:lnTo>
                  <a:pt x="35559" y="195198"/>
                </a:lnTo>
                <a:lnTo>
                  <a:pt x="53466" y="235965"/>
                </a:lnTo>
                <a:lnTo>
                  <a:pt x="60578" y="256285"/>
                </a:lnTo>
                <a:lnTo>
                  <a:pt x="62483" y="254761"/>
                </a:lnTo>
                <a:lnTo>
                  <a:pt x="99440" y="228091"/>
                </a:lnTo>
                <a:lnTo>
                  <a:pt x="102996" y="220979"/>
                </a:lnTo>
                <a:lnTo>
                  <a:pt x="120851" y="188086"/>
                </a:lnTo>
                <a:lnTo>
                  <a:pt x="77850" y="188086"/>
                </a:lnTo>
                <a:lnTo>
                  <a:pt x="60578" y="153161"/>
                </a:lnTo>
                <a:lnTo>
                  <a:pt x="58419" y="149732"/>
                </a:lnTo>
                <a:lnTo>
                  <a:pt x="41275" y="134238"/>
                </a:lnTo>
                <a:lnTo>
                  <a:pt x="40385" y="133984"/>
                </a:lnTo>
                <a:close/>
              </a:path>
              <a:path w="269875" h="256539">
                <a:moveTo>
                  <a:pt x="263016" y="0"/>
                </a:moveTo>
                <a:lnTo>
                  <a:pt x="225805" y="24383"/>
                </a:lnTo>
                <a:lnTo>
                  <a:pt x="219582" y="29209"/>
                </a:lnTo>
                <a:lnTo>
                  <a:pt x="213232" y="34035"/>
                </a:lnTo>
                <a:lnTo>
                  <a:pt x="206882" y="39242"/>
                </a:lnTo>
                <a:lnTo>
                  <a:pt x="200532" y="44703"/>
                </a:lnTo>
                <a:lnTo>
                  <a:pt x="194309" y="50164"/>
                </a:lnTo>
                <a:lnTo>
                  <a:pt x="187832" y="55752"/>
                </a:lnTo>
                <a:lnTo>
                  <a:pt x="181482" y="61594"/>
                </a:lnTo>
                <a:lnTo>
                  <a:pt x="168655" y="73913"/>
                </a:lnTo>
                <a:lnTo>
                  <a:pt x="162178" y="80390"/>
                </a:lnTo>
                <a:lnTo>
                  <a:pt x="155955" y="86994"/>
                </a:lnTo>
                <a:lnTo>
                  <a:pt x="149605" y="93471"/>
                </a:lnTo>
                <a:lnTo>
                  <a:pt x="143636" y="100202"/>
                </a:lnTo>
                <a:lnTo>
                  <a:pt x="137667" y="106806"/>
                </a:lnTo>
                <a:lnTo>
                  <a:pt x="131825" y="113537"/>
                </a:lnTo>
                <a:lnTo>
                  <a:pt x="105028" y="147065"/>
                </a:lnTo>
                <a:lnTo>
                  <a:pt x="90931" y="167512"/>
                </a:lnTo>
                <a:lnTo>
                  <a:pt x="86359" y="174497"/>
                </a:lnTo>
                <a:lnTo>
                  <a:pt x="82041" y="181228"/>
                </a:lnTo>
                <a:lnTo>
                  <a:pt x="77850" y="188086"/>
                </a:lnTo>
                <a:lnTo>
                  <a:pt x="120851" y="188086"/>
                </a:lnTo>
                <a:lnTo>
                  <a:pt x="122935" y="184530"/>
                </a:lnTo>
                <a:lnTo>
                  <a:pt x="127507" y="176910"/>
                </a:lnTo>
                <a:lnTo>
                  <a:pt x="132206" y="169290"/>
                </a:lnTo>
                <a:lnTo>
                  <a:pt x="137159" y="161670"/>
                </a:lnTo>
                <a:lnTo>
                  <a:pt x="142493" y="154050"/>
                </a:lnTo>
                <a:lnTo>
                  <a:pt x="147700" y="146176"/>
                </a:lnTo>
                <a:lnTo>
                  <a:pt x="177164" y="106298"/>
                </a:lnTo>
                <a:lnTo>
                  <a:pt x="196087" y="83057"/>
                </a:lnTo>
                <a:lnTo>
                  <a:pt x="202056" y="75818"/>
                </a:lnTo>
                <a:lnTo>
                  <a:pt x="208152" y="68960"/>
                </a:lnTo>
                <a:lnTo>
                  <a:pt x="214121" y="62102"/>
                </a:lnTo>
                <a:lnTo>
                  <a:pt x="219963" y="55752"/>
                </a:lnTo>
                <a:lnTo>
                  <a:pt x="248411" y="27558"/>
                </a:lnTo>
                <a:lnTo>
                  <a:pt x="269875" y="9778"/>
                </a:lnTo>
                <a:lnTo>
                  <a:pt x="263016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35279" y="9367519"/>
            <a:ext cx="804925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22" baseline="27777" dirty="0">
                <a:solidFill>
                  <a:srgbClr val="3D5056"/>
                </a:solidFill>
                <a:latin typeface="Tahoma"/>
                <a:cs typeface="Tahoma"/>
              </a:rPr>
              <a:t>1</a:t>
            </a:r>
            <a:r>
              <a:rPr sz="1050" spc="7" baseline="27777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Коммерческие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организации,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имеющие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рейтинг</a:t>
            </a:r>
            <a:r>
              <a:rPr sz="1100" spc="10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долгосрочной</a:t>
            </a:r>
            <a:r>
              <a:rPr sz="1100" spc="3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кредитоспособности</a:t>
            </a:r>
            <a:r>
              <a:rPr sz="1100" spc="2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не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ниже уровня «ААА</a:t>
            </a:r>
            <a:r>
              <a:rPr sz="1100" spc="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(RU)»</a:t>
            </a:r>
            <a:r>
              <a:rPr sz="11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D5056"/>
                </a:solidFill>
                <a:latin typeface="Tahoma"/>
                <a:cs typeface="Tahoma"/>
              </a:rPr>
              <a:t>/</a:t>
            </a:r>
            <a:r>
              <a:rPr sz="1100" spc="15" dirty="0">
                <a:solidFill>
                  <a:srgbClr val="3D505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3D5056"/>
                </a:solidFill>
                <a:latin typeface="Tahoma"/>
                <a:cs typeface="Tahoma"/>
              </a:rPr>
              <a:t>«ruAAA»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1460480" y="5623559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39">
                <a:moveTo>
                  <a:pt x="40386" y="133985"/>
                </a:moveTo>
                <a:lnTo>
                  <a:pt x="36322" y="133985"/>
                </a:lnTo>
                <a:lnTo>
                  <a:pt x="34163" y="134238"/>
                </a:lnTo>
                <a:lnTo>
                  <a:pt x="0" y="156082"/>
                </a:lnTo>
                <a:lnTo>
                  <a:pt x="3175" y="157352"/>
                </a:lnTo>
                <a:lnTo>
                  <a:pt x="6096" y="158750"/>
                </a:lnTo>
                <a:lnTo>
                  <a:pt x="25019" y="176911"/>
                </a:lnTo>
                <a:lnTo>
                  <a:pt x="27686" y="180720"/>
                </a:lnTo>
                <a:lnTo>
                  <a:pt x="32893" y="189864"/>
                </a:lnTo>
                <a:lnTo>
                  <a:pt x="35560" y="195199"/>
                </a:lnTo>
                <a:lnTo>
                  <a:pt x="38480" y="200913"/>
                </a:lnTo>
                <a:lnTo>
                  <a:pt x="53594" y="235965"/>
                </a:lnTo>
                <a:lnTo>
                  <a:pt x="59944" y="253745"/>
                </a:lnTo>
                <a:lnTo>
                  <a:pt x="60705" y="256286"/>
                </a:lnTo>
                <a:lnTo>
                  <a:pt x="62484" y="254762"/>
                </a:lnTo>
                <a:lnTo>
                  <a:pt x="64643" y="252856"/>
                </a:lnTo>
                <a:lnTo>
                  <a:pt x="69976" y="248665"/>
                </a:lnTo>
                <a:lnTo>
                  <a:pt x="76835" y="243586"/>
                </a:lnTo>
                <a:lnTo>
                  <a:pt x="85090" y="237743"/>
                </a:lnTo>
                <a:lnTo>
                  <a:pt x="99441" y="228091"/>
                </a:lnTo>
                <a:lnTo>
                  <a:pt x="102997" y="220852"/>
                </a:lnTo>
                <a:lnTo>
                  <a:pt x="120851" y="188087"/>
                </a:lnTo>
                <a:lnTo>
                  <a:pt x="77850" y="188087"/>
                </a:lnTo>
                <a:lnTo>
                  <a:pt x="60705" y="153162"/>
                </a:lnTo>
                <a:lnTo>
                  <a:pt x="41275" y="134238"/>
                </a:lnTo>
                <a:lnTo>
                  <a:pt x="40386" y="133985"/>
                </a:lnTo>
                <a:close/>
              </a:path>
              <a:path w="269875" h="256539">
                <a:moveTo>
                  <a:pt x="263017" y="0"/>
                </a:moveTo>
                <a:lnTo>
                  <a:pt x="256794" y="3555"/>
                </a:lnTo>
                <a:lnTo>
                  <a:pt x="250825" y="7365"/>
                </a:lnTo>
                <a:lnTo>
                  <a:pt x="244601" y="11429"/>
                </a:lnTo>
                <a:lnTo>
                  <a:pt x="238378" y="15620"/>
                </a:lnTo>
                <a:lnTo>
                  <a:pt x="232028" y="19812"/>
                </a:lnTo>
                <a:lnTo>
                  <a:pt x="225805" y="24384"/>
                </a:lnTo>
                <a:lnTo>
                  <a:pt x="219583" y="29210"/>
                </a:lnTo>
                <a:lnTo>
                  <a:pt x="213233" y="34036"/>
                </a:lnTo>
                <a:lnTo>
                  <a:pt x="206883" y="39242"/>
                </a:lnTo>
                <a:lnTo>
                  <a:pt x="200660" y="44703"/>
                </a:lnTo>
                <a:lnTo>
                  <a:pt x="194310" y="50164"/>
                </a:lnTo>
                <a:lnTo>
                  <a:pt x="162305" y="80390"/>
                </a:lnTo>
                <a:lnTo>
                  <a:pt x="155955" y="86994"/>
                </a:lnTo>
                <a:lnTo>
                  <a:pt x="149605" y="93472"/>
                </a:lnTo>
                <a:lnTo>
                  <a:pt x="143637" y="100202"/>
                </a:lnTo>
                <a:lnTo>
                  <a:pt x="137668" y="106806"/>
                </a:lnTo>
                <a:lnTo>
                  <a:pt x="126238" y="120014"/>
                </a:lnTo>
                <a:lnTo>
                  <a:pt x="120776" y="126873"/>
                </a:lnTo>
                <a:lnTo>
                  <a:pt x="115316" y="133603"/>
                </a:lnTo>
                <a:lnTo>
                  <a:pt x="110236" y="140207"/>
                </a:lnTo>
                <a:lnTo>
                  <a:pt x="100202" y="153797"/>
                </a:lnTo>
                <a:lnTo>
                  <a:pt x="95294" y="160781"/>
                </a:lnTo>
                <a:lnTo>
                  <a:pt x="90931" y="167512"/>
                </a:lnTo>
                <a:lnTo>
                  <a:pt x="86360" y="174498"/>
                </a:lnTo>
                <a:lnTo>
                  <a:pt x="82042" y="181228"/>
                </a:lnTo>
                <a:lnTo>
                  <a:pt x="77850" y="188087"/>
                </a:lnTo>
                <a:lnTo>
                  <a:pt x="120851" y="188087"/>
                </a:lnTo>
                <a:lnTo>
                  <a:pt x="122936" y="184530"/>
                </a:lnTo>
                <a:lnTo>
                  <a:pt x="132334" y="169290"/>
                </a:lnTo>
                <a:lnTo>
                  <a:pt x="137287" y="161670"/>
                </a:lnTo>
                <a:lnTo>
                  <a:pt x="142494" y="154050"/>
                </a:lnTo>
                <a:lnTo>
                  <a:pt x="147700" y="146176"/>
                </a:lnTo>
                <a:lnTo>
                  <a:pt x="158876" y="130428"/>
                </a:lnTo>
                <a:lnTo>
                  <a:pt x="164973" y="122427"/>
                </a:lnTo>
                <a:lnTo>
                  <a:pt x="170942" y="114426"/>
                </a:lnTo>
                <a:lnTo>
                  <a:pt x="202184" y="75818"/>
                </a:lnTo>
                <a:lnTo>
                  <a:pt x="231648" y="43687"/>
                </a:lnTo>
                <a:lnTo>
                  <a:pt x="269875" y="9778"/>
                </a:lnTo>
                <a:lnTo>
                  <a:pt x="263017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547350" y="6804152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40">
                <a:moveTo>
                  <a:pt x="39370" y="133858"/>
                </a:moveTo>
                <a:lnTo>
                  <a:pt x="38480" y="133858"/>
                </a:lnTo>
                <a:lnTo>
                  <a:pt x="36195" y="133985"/>
                </a:lnTo>
                <a:lnTo>
                  <a:pt x="2540" y="153416"/>
                </a:lnTo>
                <a:lnTo>
                  <a:pt x="0" y="156083"/>
                </a:lnTo>
                <a:lnTo>
                  <a:pt x="3048" y="157225"/>
                </a:lnTo>
                <a:lnTo>
                  <a:pt x="6096" y="158750"/>
                </a:lnTo>
                <a:lnTo>
                  <a:pt x="24892" y="176911"/>
                </a:lnTo>
                <a:lnTo>
                  <a:pt x="27558" y="180721"/>
                </a:lnTo>
                <a:lnTo>
                  <a:pt x="30099" y="185166"/>
                </a:lnTo>
                <a:lnTo>
                  <a:pt x="32893" y="189865"/>
                </a:lnTo>
                <a:lnTo>
                  <a:pt x="35559" y="195199"/>
                </a:lnTo>
                <a:lnTo>
                  <a:pt x="53467" y="235966"/>
                </a:lnTo>
                <a:lnTo>
                  <a:pt x="59817" y="253746"/>
                </a:lnTo>
                <a:lnTo>
                  <a:pt x="60578" y="256286"/>
                </a:lnTo>
                <a:lnTo>
                  <a:pt x="62483" y="254762"/>
                </a:lnTo>
                <a:lnTo>
                  <a:pt x="64516" y="252856"/>
                </a:lnTo>
                <a:lnTo>
                  <a:pt x="69850" y="248666"/>
                </a:lnTo>
                <a:lnTo>
                  <a:pt x="76707" y="243586"/>
                </a:lnTo>
                <a:lnTo>
                  <a:pt x="84963" y="237744"/>
                </a:lnTo>
                <a:lnTo>
                  <a:pt x="99314" y="228092"/>
                </a:lnTo>
                <a:lnTo>
                  <a:pt x="102870" y="220853"/>
                </a:lnTo>
                <a:lnTo>
                  <a:pt x="120783" y="188087"/>
                </a:lnTo>
                <a:lnTo>
                  <a:pt x="77724" y="188087"/>
                </a:lnTo>
                <a:lnTo>
                  <a:pt x="60578" y="153162"/>
                </a:lnTo>
                <a:lnTo>
                  <a:pt x="40385" y="133985"/>
                </a:lnTo>
                <a:lnTo>
                  <a:pt x="39370" y="133858"/>
                </a:lnTo>
                <a:close/>
              </a:path>
              <a:path w="269875" h="256540">
                <a:moveTo>
                  <a:pt x="262890" y="0"/>
                </a:moveTo>
                <a:lnTo>
                  <a:pt x="256667" y="3556"/>
                </a:lnTo>
                <a:lnTo>
                  <a:pt x="250698" y="7366"/>
                </a:lnTo>
                <a:lnTo>
                  <a:pt x="244475" y="11430"/>
                </a:lnTo>
                <a:lnTo>
                  <a:pt x="238251" y="15621"/>
                </a:lnTo>
                <a:lnTo>
                  <a:pt x="231901" y="19812"/>
                </a:lnTo>
                <a:lnTo>
                  <a:pt x="225805" y="24384"/>
                </a:lnTo>
                <a:lnTo>
                  <a:pt x="219582" y="29210"/>
                </a:lnTo>
                <a:lnTo>
                  <a:pt x="213105" y="34036"/>
                </a:lnTo>
                <a:lnTo>
                  <a:pt x="181482" y="61595"/>
                </a:lnTo>
                <a:lnTo>
                  <a:pt x="155955" y="86868"/>
                </a:lnTo>
                <a:lnTo>
                  <a:pt x="149478" y="93472"/>
                </a:lnTo>
                <a:lnTo>
                  <a:pt x="143509" y="100203"/>
                </a:lnTo>
                <a:lnTo>
                  <a:pt x="137668" y="106680"/>
                </a:lnTo>
                <a:lnTo>
                  <a:pt x="131699" y="113537"/>
                </a:lnTo>
                <a:lnTo>
                  <a:pt x="126110" y="120015"/>
                </a:lnTo>
                <a:lnTo>
                  <a:pt x="120650" y="126873"/>
                </a:lnTo>
                <a:lnTo>
                  <a:pt x="114903" y="133985"/>
                </a:lnTo>
                <a:lnTo>
                  <a:pt x="110235" y="140208"/>
                </a:lnTo>
                <a:lnTo>
                  <a:pt x="105028" y="147066"/>
                </a:lnTo>
                <a:lnTo>
                  <a:pt x="100202" y="153797"/>
                </a:lnTo>
                <a:lnTo>
                  <a:pt x="95292" y="160781"/>
                </a:lnTo>
                <a:lnTo>
                  <a:pt x="90804" y="167512"/>
                </a:lnTo>
                <a:lnTo>
                  <a:pt x="81915" y="181229"/>
                </a:lnTo>
                <a:lnTo>
                  <a:pt x="77724" y="188087"/>
                </a:lnTo>
                <a:lnTo>
                  <a:pt x="120783" y="188087"/>
                </a:lnTo>
                <a:lnTo>
                  <a:pt x="127507" y="176911"/>
                </a:lnTo>
                <a:lnTo>
                  <a:pt x="132206" y="169291"/>
                </a:lnTo>
                <a:lnTo>
                  <a:pt x="137159" y="161671"/>
                </a:lnTo>
                <a:lnTo>
                  <a:pt x="142367" y="154050"/>
                </a:lnTo>
                <a:lnTo>
                  <a:pt x="147700" y="146177"/>
                </a:lnTo>
                <a:lnTo>
                  <a:pt x="177165" y="106299"/>
                </a:lnTo>
                <a:lnTo>
                  <a:pt x="202056" y="75818"/>
                </a:lnTo>
                <a:lnTo>
                  <a:pt x="237235" y="38100"/>
                </a:lnTo>
                <a:lnTo>
                  <a:pt x="269748" y="9652"/>
                </a:lnTo>
                <a:lnTo>
                  <a:pt x="262890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460480" y="6793738"/>
            <a:ext cx="269875" cy="256540"/>
          </a:xfrm>
          <a:custGeom>
            <a:avLst/>
            <a:gdLst/>
            <a:ahLst/>
            <a:cxnLst/>
            <a:rect l="l" t="t" r="r" b="b"/>
            <a:pathLst>
              <a:path w="269875" h="256540">
                <a:moveTo>
                  <a:pt x="39370" y="133857"/>
                </a:moveTo>
                <a:lnTo>
                  <a:pt x="38480" y="133857"/>
                </a:lnTo>
                <a:lnTo>
                  <a:pt x="36322" y="133984"/>
                </a:lnTo>
                <a:lnTo>
                  <a:pt x="2667" y="153288"/>
                </a:lnTo>
                <a:lnTo>
                  <a:pt x="0" y="156082"/>
                </a:lnTo>
                <a:lnTo>
                  <a:pt x="3175" y="157225"/>
                </a:lnTo>
                <a:lnTo>
                  <a:pt x="6096" y="158622"/>
                </a:lnTo>
                <a:lnTo>
                  <a:pt x="32893" y="189864"/>
                </a:lnTo>
                <a:lnTo>
                  <a:pt x="35560" y="195198"/>
                </a:lnTo>
                <a:lnTo>
                  <a:pt x="38480" y="200786"/>
                </a:lnTo>
                <a:lnTo>
                  <a:pt x="53594" y="235838"/>
                </a:lnTo>
                <a:lnTo>
                  <a:pt x="59944" y="253745"/>
                </a:lnTo>
                <a:lnTo>
                  <a:pt x="60705" y="256158"/>
                </a:lnTo>
                <a:lnTo>
                  <a:pt x="62484" y="254634"/>
                </a:lnTo>
                <a:lnTo>
                  <a:pt x="64643" y="252729"/>
                </a:lnTo>
                <a:lnTo>
                  <a:pt x="69976" y="248538"/>
                </a:lnTo>
                <a:lnTo>
                  <a:pt x="76835" y="243458"/>
                </a:lnTo>
                <a:lnTo>
                  <a:pt x="85090" y="237743"/>
                </a:lnTo>
                <a:lnTo>
                  <a:pt x="99441" y="227964"/>
                </a:lnTo>
                <a:lnTo>
                  <a:pt x="102997" y="220852"/>
                </a:lnTo>
                <a:lnTo>
                  <a:pt x="120777" y="188086"/>
                </a:lnTo>
                <a:lnTo>
                  <a:pt x="77850" y="188086"/>
                </a:lnTo>
                <a:lnTo>
                  <a:pt x="60705" y="153034"/>
                </a:lnTo>
                <a:lnTo>
                  <a:pt x="41275" y="134238"/>
                </a:lnTo>
                <a:lnTo>
                  <a:pt x="40386" y="133984"/>
                </a:lnTo>
                <a:lnTo>
                  <a:pt x="39370" y="133857"/>
                </a:lnTo>
                <a:close/>
              </a:path>
              <a:path w="269875" h="256540">
                <a:moveTo>
                  <a:pt x="263017" y="0"/>
                </a:moveTo>
                <a:lnTo>
                  <a:pt x="225805" y="24256"/>
                </a:lnTo>
                <a:lnTo>
                  <a:pt x="200660" y="44576"/>
                </a:lnTo>
                <a:lnTo>
                  <a:pt x="194310" y="50037"/>
                </a:lnTo>
                <a:lnTo>
                  <a:pt x="162305" y="80263"/>
                </a:lnTo>
                <a:lnTo>
                  <a:pt x="131825" y="113410"/>
                </a:lnTo>
                <a:lnTo>
                  <a:pt x="105155" y="146938"/>
                </a:lnTo>
                <a:lnTo>
                  <a:pt x="90931" y="167385"/>
                </a:lnTo>
                <a:lnTo>
                  <a:pt x="86278" y="174497"/>
                </a:lnTo>
                <a:lnTo>
                  <a:pt x="82042" y="181101"/>
                </a:lnTo>
                <a:lnTo>
                  <a:pt x="77850" y="188086"/>
                </a:lnTo>
                <a:lnTo>
                  <a:pt x="120777" y="188086"/>
                </a:lnTo>
                <a:lnTo>
                  <a:pt x="122936" y="184403"/>
                </a:lnTo>
                <a:lnTo>
                  <a:pt x="132334" y="169163"/>
                </a:lnTo>
                <a:lnTo>
                  <a:pt x="137287" y="161543"/>
                </a:lnTo>
                <a:lnTo>
                  <a:pt x="142577" y="153796"/>
                </a:lnTo>
                <a:lnTo>
                  <a:pt x="147700" y="146049"/>
                </a:lnTo>
                <a:lnTo>
                  <a:pt x="170942" y="114299"/>
                </a:lnTo>
                <a:lnTo>
                  <a:pt x="196088" y="82930"/>
                </a:lnTo>
                <a:lnTo>
                  <a:pt x="225933" y="49402"/>
                </a:lnTo>
                <a:lnTo>
                  <a:pt x="259334" y="18033"/>
                </a:lnTo>
                <a:lnTo>
                  <a:pt x="269875" y="9651"/>
                </a:lnTo>
                <a:lnTo>
                  <a:pt x="263017" y="0"/>
                </a:lnTo>
                <a:close/>
              </a:path>
            </a:pathLst>
          </a:custGeom>
          <a:solidFill>
            <a:srgbClr val="8FC5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73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812" y="4452873"/>
            <a:ext cx="347154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5" dirty="0">
                <a:solidFill>
                  <a:srgbClr val="8FC54B"/>
                </a:solidFill>
              </a:rPr>
              <a:t>Приложение</a:t>
            </a:r>
            <a:endParaRPr sz="40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0895" y="463295"/>
            <a:ext cx="489813" cy="516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1763</Words>
  <Application>Microsoft Office PowerPoint</Application>
  <PresentationFormat>A3 (297x420 мм)</PresentationFormat>
  <Paragraphs>389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 MT</vt:lpstr>
      <vt:lpstr>Calibri</vt:lpstr>
      <vt:lpstr>Tahoma</vt:lpstr>
      <vt:lpstr>Wingdings</vt:lpstr>
      <vt:lpstr>Office Theme</vt:lpstr>
      <vt:lpstr>Инфраструктурные облигации</vt:lpstr>
      <vt:lpstr>Схема механизма</vt:lpstr>
      <vt:lpstr>Текущий статус реализации Механизма</vt:lpstr>
      <vt:lpstr>Основные условия механизма</vt:lpstr>
      <vt:lpstr>Возможные схемы реализации механизма Строительство инфраструктуры в жилищных проектах (II раздел ПП 2459)</vt:lpstr>
      <vt:lpstr>Возможные схемы реализации механизма Строительство инфраструктуры вне жилищных проектов (III раздел ПП 2459)</vt:lpstr>
      <vt:lpstr>Возможные схемы реализации механизма Строительство инфраструктуры в рамках концессий/ГЧП (IV раздел ПП 2459)</vt:lpstr>
      <vt:lpstr>Процедура отбора проектов</vt:lpstr>
      <vt:lpstr>Приложение</vt:lpstr>
      <vt:lpstr>СТРОИТЕЛЬСТВО ИНФРАСТРУКТУРЫ «ЖИЛОГО КОМПЛЕКСА  «ЯБЛОНЕВЫЕ САДЫ» В Г. ВОРОНЕЖ Воронежская область</vt:lpstr>
      <vt:lpstr>Ссылки на открытые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Степанов Антон Сергеевич</dc:creator>
  <cp:lastModifiedBy>Моргачёв Максим Сергеевич</cp:lastModifiedBy>
  <cp:revision>8</cp:revision>
  <cp:lastPrinted>2023-10-10T07:03:25Z</cp:lastPrinted>
  <dcterms:created xsi:type="dcterms:W3CDTF">2023-10-09T12:34:18Z</dcterms:created>
  <dcterms:modified xsi:type="dcterms:W3CDTF">2023-10-10T07:05:07Z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2023-10-09T00:00:00Z</vt:filetime>
  </property>
</Properties>
</file>